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WFP02\UserDocs\bsteenek\My%20Documents\HR\Travel\Conferences%20and%20other%20events\Bangkok\Material%20for%20presentation\Specialist%20costs%20and%20BM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PTWFP02\UserDocs\bsteenek\My%20Documents\HR\Travel\Conferences%20and%20other%20events\Bangkok\Material%20for%20presentation\Specialist%20costs%20and%20BM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43643372703413"/>
          <c:y val="7.2015270818420421E-2"/>
          <c:w val="0.78089689960629927"/>
          <c:h val="0.72337437365783819"/>
        </c:manualLayout>
      </c:layout>
      <c:lineChart>
        <c:grouping val="standard"/>
        <c:varyColors val="0"/>
        <c:ser>
          <c:idx val="0"/>
          <c:order val="0"/>
          <c:tx>
            <c:strRef>
              <c:f>Anaesthetist!$B$46</c:f>
              <c:strCache>
                <c:ptCount val="1"/>
                <c:pt idx="0">
                  <c:v>PMB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Anaesthetist!$A$47:$A$54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Anaesthetist!$B$47:$B$54</c:f>
              <c:numCache>
                <c:formatCode>General</c:formatCode>
                <c:ptCount val="8"/>
                <c:pt idx="0">
                  <c:v>100</c:v>
                </c:pt>
                <c:pt idx="1">
                  <c:v>114.19</c:v>
                </c:pt>
                <c:pt idx="2">
                  <c:v>163.83000000000001</c:v>
                </c:pt>
                <c:pt idx="3">
                  <c:v>205.04</c:v>
                </c:pt>
                <c:pt idx="4">
                  <c:v>255.96</c:v>
                </c:pt>
                <c:pt idx="5">
                  <c:v>295.85000000000002</c:v>
                </c:pt>
                <c:pt idx="6">
                  <c:v>342.62</c:v>
                </c:pt>
                <c:pt idx="7">
                  <c:v>386.33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514-4C60-8041-AA6C76C1D62D}"/>
            </c:ext>
          </c:extLst>
        </c:ser>
        <c:ser>
          <c:idx val="1"/>
          <c:order val="1"/>
          <c:tx>
            <c:strRef>
              <c:f>Anaesthetist!$C$46</c:f>
              <c:strCache>
                <c:ptCount val="1"/>
                <c:pt idx="0">
                  <c:v>Non-PMB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Anaesthetist!$A$47:$A$54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Anaesthetist!$C$47:$C$54</c:f>
              <c:numCache>
                <c:formatCode>General</c:formatCode>
                <c:ptCount val="8"/>
                <c:pt idx="0">
                  <c:v>100</c:v>
                </c:pt>
                <c:pt idx="1">
                  <c:v>114.19</c:v>
                </c:pt>
                <c:pt idx="2">
                  <c:v>103.49</c:v>
                </c:pt>
                <c:pt idx="3">
                  <c:v>136.75</c:v>
                </c:pt>
                <c:pt idx="4">
                  <c:v>125.24</c:v>
                </c:pt>
                <c:pt idx="5">
                  <c:v>126.74</c:v>
                </c:pt>
                <c:pt idx="6">
                  <c:v>149.26</c:v>
                </c:pt>
                <c:pt idx="7">
                  <c:v>147.04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514-4C60-8041-AA6C76C1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142304"/>
        <c:axId val="345139168"/>
      </c:lineChart>
      <c:catAx>
        <c:axId val="3451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139168"/>
        <c:crosses val="autoZero"/>
        <c:auto val="1"/>
        <c:lblAlgn val="ctr"/>
        <c:lblOffset val="100"/>
        <c:noMultiLvlLbl val="0"/>
      </c:catAx>
      <c:valAx>
        <c:axId val="34513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/>
                  <a:t>Condition count index:  Base 2007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5142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3911854768154"/>
          <c:y val="7.3812335958005237E-2"/>
          <c:w val="0.77018591426071736"/>
          <c:h val="0.64416707170862897"/>
        </c:manualLayout>
      </c:layout>
      <c:lineChart>
        <c:grouping val="standard"/>
        <c:varyColors val="0"/>
        <c:ser>
          <c:idx val="0"/>
          <c:order val="0"/>
          <c:tx>
            <c:strRef>
              <c:f>Anaesthetist!$F$1</c:f>
              <c:strCache>
                <c:ptCount val="1"/>
                <c:pt idx="0">
                  <c:v>PMB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Anaesthetist!$A$2:$A$9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Anaesthetist!$F$2:$F$9</c:f>
              <c:numCache>
                <c:formatCode>General</c:formatCode>
                <c:ptCount val="8"/>
                <c:pt idx="0">
                  <c:v>100</c:v>
                </c:pt>
                <c:pt idx="1">
                  <c:v>99.414476670870101</c:v>
                </c:pt>
                <c:pt idx="2">
                  <c:v>111.4572340425532</c:v>
                </c:pt>
                <c:pt idx="3">
                  <c:v>118.62897959183674</c:v>
                </c:pt>
                <c:pt idx="4">
                  <c:v>140.17295896328295</c:v>
                </c:pt>
                <c:pt idx="5">
                  <c:v>161.31993865030677</c:v>
                </c:pt>
                <c:pt idx="6">
                  <c:v>162.12725338491296</c:v>
                </c:pt>
                <c:pt idx="7">
                  <c:v>188.51546034639927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EC8-495D-A0D0-3D72E0DFCEB3}"/>
            </c:ext>
          </c:extLst>
        </c:ser>
        <c:ser>
          <c:idx val="1"/>
          <c:order val="1"/>
          <c:tx>
            <c:strRef>
              <c:f>Anaesthetist!$G$1</c:f>
              <c:strCache>
                <c:ptCount val="1"/>
                <c:pt idx="0">
                  <c:v>Non-PMB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Anaesthetist!$A$2:$A$9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Anaesthetist!$G$2:$G$9</c:f>
              <c:numCache>
                <c:formatCode>General</c:formatCode>
                <c:ptCount val="8"/>
                <c:pt idx="0">
                  <c:v>100</c:v>
                </c:pt>
                <c:pt idx="1">
                  <c:v>92.19688524590164</c:v>
                </c:pt>
                <c:pt idx="2">
                  <c:v>100.50648936170214</c:v>
                </c:pt>
                <c:pt idx="3">
                  <c:v>113.21989795918367</c:v>
                </c:pt>
                <c:pt idx="4">
                  <c:v>104.86866090712745</c:v>
                </c:pt>
                <c:pt idx="5">
                  <c:v>110.69208588957055</c:v>
                </c:pt>
                <c:pt idx="6">
                  <c:v>105.50167311411992</c:v>
                </c:pt>
                <c:pt idx="7">
                  <c:v>109.6638103919781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EC8-495D-A0D0-3D72E0DFC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141912"/>
        <c:axId val="345135248"/>
      </c:lineChart>
      <c:catAx>
        <c:axId val="34514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135248"/>
        <c:crosses val="autoZero"/>
        <c:auto val="1"/>
        <c:lblAlgn val="ctr"/>
        <c:lblOffset val="100"/>
        <c:noMultiLvlLbl val="0"/>
      </c:catAx>
      <c:valAx>
        <c:axId val="34513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/>
                  <a:t>Real cost per life index:  Base 2007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5141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BA178-1EDF-4F8B-94D3-089EB867626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5599FC8-BD3B-403D-AB26-4A6B20D37816}">
      <dgm:prSet phldrT="[Text]" custT="1"/>
      <dgm:spPr/>
      <dgm:t>
        <a:bodyPr/>
        <a:lstStyle/>
        <a:p>
          <a:r>
            <a:rPr lang="en-US" sz="1200" dirty="0"/>
            <a:t>PMB review Steering Committee</a:t>
          </a:r>
          <a:endParaRPr lang="en-ZA" sz="1200" dirty="0"/>
        </a:p>
      </dgm:t>
    </dgm:pt>
    <dgm:pt modelId="{CCD26A61-76A1-4E0A-9E32-60CDCA282BC1}" type="parTrans" cxnId="{2E218569-869B-4E0D-B39F-93D23643DA4C}">
      <dgm:prSet/>
      <dgm:spPr/>
      <dgm:t>
        <a:bodyPr/>
        <a:lstStyle/>
        <a:p>
          <a:endParaRPr lang="en-ZA" sz="1400"/>
        </a:p>
      </dgm:t>
    </dgm:pt>
    <dgm:pt modelId="{DA320106-BDDE-4BBF-A6FD-4B606A570EF8}" type="sibTrans" cxnId="{2E218569-869B-4E0D-B39F-93D23643DA4C}">
      <dgm:prSet/>
      <dgm:spPr/>
      <dgm:t>
        <a:bodyPr/>
        <a:lstStyle/>
        <a:p>
          <a:endParaRPr lang="en-ZA" sz="1400"/>
        </a:p>
      </dgm:t>
    </dgm:pt>
    <dgm:pt modelId="{154024BA-BEA9-4122-ABEA-6807DD52AF4E}" type="asst">
      <dgm:prSet phldrT="[Text]" custT="1"/>
      <dgm:spPr/>
      <dgm:t>
        <a:bodyPr/>
        <a:lstStyle/>
        <a:p>
          <a:r>
            <a:rPr lang="en-US" sz="1200" dirty="0"/>
            <a:t>Project Manager</a:t>
          </a:r>
          <a:endParaRPr lang="en-ZA" sz="1200" dirty="0"/>
        </a:p>
      </dgm:t>
    </dgm:pt>
    <dgm:pt modelId="{8C3B0F83-175D-4245-A5F6-1160FA359102}" type="parTrans" cxnId="{186B3802-21F8-4673-9A2C-4CF7702373FF}">
      <dgm:prSet/>
      <dgm:spPr/>
      <dgm:t>
        <a:bodyPr/>
        <a:lstStyle/>
        <a:p>
          <a:endParaRPr lang="en-ZA" sz="1400"/>
        </a:p>
      </dgm:t>
    </dgm:pt>
    <dgm:pt modelId="{3560496A-5331-4E3B-A44B-34FF6E09A8AC}" type="sibTrans" cxnId="{186B3802-21F8-4673-9A2C-4CF7702373FF}">
      <dgm:prSet/>
      <dgm:spPr/>
      <dgm:t>
        <a:bodyPr/>
        <a:lstStyle/>
        <a:p>
          <a:endParaRPr lang="en-ZA" sz="1400"/>
        </a:p>
      </dgm:t>
    </dgm:pt>
    <dgm:pt modelId="{95A07B85-7E12-48F2-93E5-9967499593D3}">
      <dgm:prSet phldrT="[Text]" custT="1"/>
      <dgm:spPr/>
      <dgm:t>
        <a:bodyPr/>
        <a:lstStyle/>
        <a:p>
          <a:r>
            <a:rPr lang="en-US" sz="1200" dirty="0"/>
            <a:t>Clinical stream</a:t>
          </a:r>
          <a:endParaRPr lang="en-ZA" sz="1200" dirty="0"/>
        </a:p>
      </dgm:t>
    </dgm:pt>
    <dgm:pt modelId="{E8523F8C-19B4-4469-B731-76759E8C6BCF}" type="parTrans" cxnId="{D07674E1-6740-4C0E-8167-F2058B55FD57}">
      <dgm:prSet/>
      <dgm:spPr/>
      <dgm:t>
        <a:bodyPr/>
        <a:lstStyle/>
        <a:p>
          <a:endParaRPr lang="en-ZA" sz="1400"/>
        </a:p>
      </dgm:t>
    </dgm:pt>
    <dgm:pt modelId="{303F4F23-87B8-460F-ACDD-232F2C47E255}" type="sibTrans" cxnId="{D07674E1-6740-4C0E-8167-F2058B55FD57}">
      <dgm:prSet/>
      <dgm:spPr/>
      <dgm:t>
        <a:bodyPr/>
        <a:lstStyle/>
        <a:p>
          <a:endParaRPr lang="en-ZA" sz="1400"/>
        </a:p>
      </dgm:t>
    </dgm:pt>
    <dgm:pt modelId="{A69F57C6-ADB0-4851-A07D-9AC6D85C6A4F}">
      <dgm:prSet phldrT="[Text]" custT="1"/>
      <dgm:spPr/>
      <dgm:t>
        <a:bodyPr/>
        <a:lstStyle/>
        <a:p>
          <a:r>
            <a:rPr lang="en-US" sz="1200" dirty="0"/>
            <a:t>Actuarial and Economic stream</a:t>
          </a:r>
          <a:endParaRPr lang="en-ZA" sz="1200" dirty="0"/>
        </a:p>
      </dgm:t>
    </dgm:pt>
    <dgm:pt modelId="{4B6F622D-4E14-4C51-8370-6C153DF1DF96}" type="parTrans" cxnId="{D0D16F4A-A103-4A01-8962-F583036ACD47}">
      <dgm:prSet/>
      <dgm:spPr/>
      <dgm:t>
        <a:bodyPr/>
        <a:lstStyle/>
        <a:p>
          <a:endParaRPr lang="en-ZA" sz="1400"/>
        </a:p>
      </dgm:t>
    </dgm:pt>
    <dgm:pt modelId="{F0415C79-3683-466E-81FB-8B9A84E4B231}" type="sibTrans" cxnId="{D0D16F4A-A103-4A01-8962-F583036ACD47}">
      <dgm:prSet/>
      <dgm:spPr/>
      <dgm:t>
        <a:bodyPr/>
        <a:lstStyle/>
        <a:p>
          <a:endParaRPr lang="en-ZA" sz="1400"/>
        </a:p>
      </dgm:t>
    </dgm:pt>
    <dgm:pt modelId="{6BDA9EE8-EB30-4279-A655-06F417FD5A74}">
      <dgm:prSet phldrT="[Text]" custT="1"/>
      <dgm:spPr/>
      <dgm:t>
        <a:bodyPr/>
        <a:lstStyle/>
        <a:p>
          <a:r>
            <a:rPr lang="en-US" sz="1200" dirty="0"/>
            <a:t>Costing team</a:t>
          </a:r>
          <a:endParaRPr lang="en-ZA" sz="1200" dirty="0"/>
        </a:p>
      </dgm:t>
    </dgm:pt>
    <dgm:pt modelId="{A4FD1214-7704-4145-B17D-377A182272D2}" type="parTrans" cxnId="{4D48F2EC-EE61-4694-BC51-165DCFCC561D}">
      <dgm:prSet/>
      <dgm:spPr/>
      <dgm:t>
        <a:bodyPr/>
        <a:lstStyle/>
        <a:p>
          <a:endParaRPr lang="en-ZA" sz="1400"/>
        </a:p>
      </dgm:t>
    </dgm:pt>
    <dgm:pt modelId="{B1CE749E-4E59-49F3-943F-6EADF948EB0E}" type="sibTrans" cxnId="{4D48F2EC-EE61-4694-BC51-165DCFCC561D}">
      <dgm:prSet/>
      <dgm:spPr/>
      <dgm:t>
        <a:bodyPr/>
        <a:lstStyle/>
        <a:p>
          <a:endParaRPr lang="en-ZA" sz="1400"/>
        </a:p>
      </dgm:t>
    </dgm:pt>
    <dgm:pt modelId="{EAFFAD10-EB40-441F-8821-EEE4448319CA}">
      <dgm:prSet phldrT="[Text]" custT="1"/>
      <dgm:spPr/>
      <dgm:t>
        <a:bodyPr/>
        <a:lstStyle/>
        <a:p>
          <a:r>
            <a:rPr lang="en-US" sz="1200" dirty="0"/>
            <a:t>Affordability assessment team</a:t>
          </a:r>
          <a:endParaRPr lang="en-ZA" sz="1200" dirty="0"/>
        </a:p>
      </dgm:t>
    </dgm:pt>
    <dgm:pt modelId="{DCD25D11-6125-4D4B-9B72-D42D5617C23A}" type="parTrans" cxnId="{50650FDF-6F55-4FF6-BC22-9ADEE4848AA7}">
      <dgm:prSet/>
      <dgm:spPr/>
      <dgm:t>
        <a:bodyPr/>
        <a:lstStyle/>
        <a:p>
          <a:endParaRPr lang="en-ZA" sz="1400"/>
        </a:p>
      </dgm:t>
    </dgm:pt>
    <dgm:pt modelId="{265208F8-8857-47C9-BDF1-51384F85DAC0}" type="sibTrans" cxnId="{50650FDF-6F55-4FF6-BC22-9ADEE4848AA7}">
      <dgm:prSet/>
      <dgm:spPr/>
      <dgm:t>
        <a:bodyPr/>
        <a:lstStyle/>
        <a:p>
          <a:endParaRPr lang="en-ZA" sz="1400"/>
        </a:p>
      </dgm:t>
    </dgm:pt>
    <dgm:pt modelId="{EA32CA7B-825B-4FBA-B573-AE0D591F291B}">
      <dgm:prSet phldrT="[Text]" custT="1"/>
      <dgm:spPr/>
      <dgm:t>
        <a:bodyPr/>
        <a:lstStyle/>
        <a:p>
          <a:r>
            <a:rPr lang="en-US" sz="1200" dirty="0"/>
            <a:t>Multiple clinical advisory committees</a:t>
          </a:r>
          <a:endParaRPr lang="en-ZA" sz="1200" dirty="0"/>
        </a:p>
      </dgm:t>
    </dgm:pt>
    <dgm:pt modelId="{F56226E0-1ADB-42AD-845A-1AD521F2FA77}" type="parTrans" cxnId="{252D1A9D-C564-48AB-A51B-DB93A75A56DB}">
      <dgm:prSet/>
      <dgm:spPr/>
      <dgm:t>
        <a:bodyPr/>
        <a:lstStyle/>
        <a:p>
          <a:endParaRPr lang="en-ZA" sz="1400"/>
        </a:p>
      </dgm:t>
    </dgm:pt>
    <dgm:pt modelId="{49EF4D3A-8BB2-4A3C-BADF-4D43006899F4}" type="sibTrans" cxnId="{252D1A9D-C564-48AB-A51B-DB93A75A56DB}">
      <dgm:prSet/>
      <dgm:spPr/>
      <dgm:t>
        <a:bodyPr/>
        <a:lstStyle/>
        <a:p>
          <a:endParaRPr lang="en-ZA" sz="1400"/>
        </a:p>
      </dgm:t>
    </dgm:pt>
    <dgm:pt modelId="{9A681A05-E690-446A-8CAE-0565AA5182AD}">
      <dgm:prSet phldrT="[Text]" custT="1"/>
      <dgm:spPr/>
      <dgm:t>
        <a:bodyPr/>
        <a:lstStyle/>
        <a:p>
          <a:r>
            <a:rPr lang="en-US" sz="1200" dirty="0"/>
            <a:t>Representative advisory body</a:t>
          </a:r>
          <a:endParaRPr lang="en-ZA" sz="1200" dirty="0"/>
        </a:p>
      </dgm:t>
    </dgm:pt>
    <dgm:pt modelId="{EEDE6FD0-141D-482C-8E65-662414DC543A}" type="parTrans" cxnId="{6D7B6F08-8A12-484D-BCCB-329211884AF5}">
      <dgm:prSet/>
      <dgm:spPr/>
      <dgm:t>
        <a:bodyPr/>
        <a:lstStyle/>
        <a:p>
          <a:endParaRPr lang="en-ZA" sz="1400"/>
        </a:p>
      </dgm:t>
    </dgm:pt>
    <dgm:pt modelId="{4C0B957B-BF88-4061-BA83-4A36049400C0}" type="sibTrans" cxnId="{6D7B6F08-8A12-484D-BCCB-329211884AF5}">
      <dgm:prSet/>
      <dgm:spPr/>
      <dgm:t>
        <a:bodyPr/>
        <a:lstStyle/>
        <a:p>
          <a:endParaRPr lang="en-ZA" sz="1400"/>
        </a:p>
      </dgm:t>
    </dgm:pt>
    <dgm:pt modelId="{1B10A190-CDBE-41CD-ABB6-3B4798097BCA}">
      <dgm:prSet phldrT="[Text]" custT="1"/>
      <dgm:spPr/>
      <dgm:t>
        <a:bodyPr/>
        <a:lstStyle/>
        <a:p>
          <a:r>
            <a:rPr lang="en-US" sz="1200" dirty="0"/>
            <a:t>Legal stream</a:t>
          </a:r>
          <a:endParaRPr lang="en-ZA" sz="1200" dirty="0"/>
        </a:p>
      </dgm:t>
    </dgm:pt>
    <dgm:pt modelId="{496A397A-F1FB-4658-9EB8-C7D982F1EC0C}" type="parTrans" cxnId="{04A48BC7-DB1B-403F-BBBA-4F425A0D2E6E}">
      <dgm:prSet/>
      <dgm:spPr/>
      <dgm:t>
        <a:bodyPr/>
        <a:lstStyle/>
        <a:p>
          <a:endParaRPr lang="en-ZA" sz="1400"/>
        </a:p>
      </dgm:t>
    </dgm:pt>
    <dgm:pt modelId="{18B384EB-DBAB-40D6-93B3-0606B4E6F0BD}" type="sibTrans" cxnId="{04A48BC7-DB1B-403F-BBBA-4F425A0D2E6E}">
      <dgm:prSet/>
      <dgm:spPr/>
      <dgm:t>
        <a:bodyPr/>
        <a:lstStyle/>
        <a:p>
          <a:endParaRPr lang="en-ZA" sz="1400"/>
        </a:p>
      </dgm:t>
    </dgm:pt>
    <dgm:pt modelId="{0D5092CE-83D6-4DA4-B1DA-378D10CA756D}" type="pres">
      <dgm:prSet presAssocID="{066BA178-1EDF-4F8B-94D3-089EB86762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F1B6EE1-2FC2-4B17-AAE8-0BC9D1C43CAE}" type="pres">
      <dgm:prSet presAssocID="{55599FC8-BD3B-403D-AB26-4A6B20D37816}" presName="hierRoot1" presStyleCnt="0">
        <dgm:presLayoutVars>
          <dgm:hierBranch val="init"/>
        </dgm:presLayoutVars>
      </dgm:prSet>
      <dgm:spPr/>
    </dgm:pt>
    <dgm:pt modelId="{B674C211-861A-4838-9113-704025698522}" type="pres">
      <dgm:prSet presAssocID="{55599FC8-BD3B-403D-AB26-4A6B20D37816}" presName="rootComposite1" presStyleCnt="0"/>
      <dgm:spPr/>
    </dgm:pt>
    <dgm:pt modelId="{14FC1014-7D9F-4D39-AEFD-24D54855A820}" type="pres">
      <dgm:prSet presAssocID="{55599FC8-BD3B-403D-AB26-4A6B20D37816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B9D09F8-EB58-401C-92CF-7D4BB38555FB}" type="pres">
      <dgm:prSet presAssocID="{55599FC8-BD3B-403D-AB26-4A6B20D37816}" presName="rootConnector1" presStyleLbl="node1" presStyleIdx="0" presStyleCnt="0"/>
      <dgm:spPr/>
      <dgm:t>
        <a:bodyPr/>
        <a:lstStyle/>
        <a:p>
          <a:endParaRPr lang="en-ZA"/>
        </a:p>
      </dgm:t>
    </dgm:pt>
    <dgm:pt modelId="{CB0B540E-8F81-4A43-9176-747BBB415633}" type="pres">
      <dgm:prSet presAssocID="{55599FC8-BD3B-403D-AB26-4A6B20D37816}" presName="hierChild2" presStyleCnt="0"/>
      <dgm:spPr/>
    </dgm:pt>
    <dgm:pt modelId="{9D2BBCD9-7093-4085-8FF6-759B986DBFB7}" type="pres">
      <dgm:prSet presAssocID="{55599FC8-BD3B-403D-AB26-4A6B20D37816}" presName="hierChild3" presStyleCnt="0"/>
      <dgm:spPr/>
    </dgm:pt>
    <dgm:pt modelId="{9D519857-5274-462F-A2A1-1DCD1E8DDA5D}" type="pres">
      <dgm:prSet presAssocID="{9A681A05-E690-446A-8CAE-0565AA5182AD}" presName="hierRoot1" presStyleCnt="0">
        <dgm:presLayoutVars>
          <dgm:hierBranch val="init"/>
        </dgm:presLayoutVars>
      </dgm:prSet>
      <dgm:spPr/>
    </dgm:pt>
    <dgm:pt modelId="{11E886F1-DB0B-4689-9224-7A427A395385}" type="pres">
      <dgm:prSet presAssocID="{9A681A05-E690-446A-8CAE-0565AA5182AD}" presName="rootComposite1" presStyleCnt="0"/>
      <dgm:spPr/>
    </dgm:pt>
    <dgm:pt modelId="{25EAB756-F0D6-4992-8604-7EB7F8EA8402}" type="pres">
      <dgm:prSet presAssocID="{9A681A05-E690-446A-8CAE-0565AA5182A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A736016-593D-4D30-A8A4-CBDACF62A7FD}" type="pres">
      <dgm:prSet presAssocID="{9A681A05-E690-446A-8CAE-0565AA5182AD}" presName="rootConnector1" presStyleLbl="node1" presStyleIdx="0" presStyleCnt="0"/>
      <dgm:spPr/>
      <dgm:t>
        <a:bodyPr/>
        <a:lstStyle/>
        <a:p>
          <a:endParaRPr lang="en-ZA"/>
        </a:p>
      </dgm:t>
    </dgm:pt>
    <dgm:pt modelId="{4B4DED00-51B8-4E48-8E8B-46AE06D8DA95}" type="pres">
      <dgm:prSet presAssocID="{9A681A05-E690-446A-8CAE-0565AA5182AD}" presName="hierChild2" presStyleCnt="0"/>
      <dgm:spPr/>
    </dgm:pt>
    <dgm:pt modelId="{3D08E834-C04A-4463-828D-8E09F74381C4}" type="pres">
      <dgm:prSet presAssocID="{E8523F8C-19B4-4469-B731-76759E8C6BCF}" presName="Name37" presStyleLbl="parChTrans1D2" presStyleIdx="0" presStyleCnt="4"/>
      <dgm:spPr/>
      <dgm:t>
        <a:bodyPr/>
        <a:lstStyle/>
        <a:p>
          <a:endParaRPr lang="en-ZA"/>
        </a:p>
      </dgm:t>
    </dgm:pt>
    <dgm:pt modelId="{E2BB63AA-E3DA-44BB-AD06-0EC386CE8D67}" type="pres">
      <dgm:prSet presAssocID="{95A07B85-7E12-48F2-93E5-9967499593D3}" presName="hierRoot2" presStyleCnt="0">
        <dgm:presLayoutVars>
          <dgm:hierBranch val="init"/>
        </dgm:presLayoutVars>
      </dgm:prSet>
      <dgm:spPr/>
    </dgm:pt>
    <dgm:pt modelId="{9E4FEF6C-9B4B-4A54-AE4E-44FF0BAFE653}" type="pres">
      <dgm:prSet presAssocID="{95A07B85-7E12-48F2-93E5-9967499593D3}" presName="rootComposite" presStyleCnt="0"/>
      <dgm:spPr/>
    </dgm:pt>
    <dgm:pt modelId="{C842AAB3-3047-4281-8F06-96DFE3569C66}" type="pres">
      <dgm:prSet presAssocID="{95A07B85-7E12-48F2-93E5-9967499593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78CC133-A5E1-4C88-BA47-06DF1FDBF464}" type="pres">
      <dgm:prSet presAssocID="{95A07B85-7E12-48F2-93E5-9967499593D3}" presName="rootConnector" presStyleLbl="node2" presStyleIdx="0" presStyleCnt="3"/>
      <dgm:spPr/>
      <dgm:t>
        <a:bodyPr/>
        <a:lstStyle/>
        <a:p>
          <a:endParaRPr lang="en-ZA"/>
        </a:p>
      </dgm:t>
    </dgm:pt>
    <dgm:pt modelId="{347E363D-051F-4B77-BF66-D54C0C7277DB}" type="pres">
      <dgm:prSet presAssocID="{95A07B85-7E12-48F2-93E5-9967499593D3}" presName="hierChild4" presStyleCnt="0"/>
      <dgm:spPr/>
    </dgm:pt>
    <dgm:pt modelId="{4CDB49D1-4549-481D-9C4C-DFA46261EC1E}" type="pres">
      <dgm:prSet presAssocID="{F56226E0-1ADB-42AD-845A-1AD521F2FA77}" presName="Name37" presStyleLbl="parChTrans1D3" presStyleIdx="0" presStyleCnt="3"/>
      <dgm:spPr/>
      <dgm:t>
        <a:bodyPr/>
        <a:lstStyle/>
        <a:p>
          <a:endParaRPr lang="en-ZA"/>
        </a:p>
      </dgm:t>
    </dgm:pt>
    <dgm:pt modelId="{DA4A274C-4901-43EC-98DF-605D7B483637}" type="pres">
      <dgm:prSet presAssocID="{EA32CA7B-825B-4FBA-B573-AE0D591F291B}" presName="hierRoot2" presStyleCnt="0">
        <dgm:presLayoutVars>
          <dgm:hierBranch val="init"/>
        </dgm:presLayoutVars>
      </dgm:prSet>
      <dgm:spPr/>
    </dgm:pt>
    <dgm:pt modelId="{98CBDB6D-BD56-4140-8712-0A8585D4472F}" type="pres">
      <dgm:prSet presAssocID="{EA32CA7B-825B-4FBA-B573-AE0D591F291B}" presName="rootComposite" presStyleCnt="0"/>
      <dgm:spPr/>
    </dgm:pt>
    <dgm:pt modelId="{45EBC5A9-983A-44D2-AF4C-45BC5F407A7B}" type="pres">
      <dgm:prSet presAssocID="{EA32CA7B-825B-4FBA-B573-AE0D591F291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C242FBC-222E-4BA0-A172-BEBD046B0650}" type="pres">
      <dgm:prSet presAssocID="{EA32CA7B-825B-4FBA-B573-AE0D591F291B}" presName="rootConnector" presStyleLbl="node3" presStyleIdx="0" presStyleCnt="3"/>
      <dgm:spPr/>
      <dgm:t>
        <a:bodyPr/>
        <a:lstStyle/>
        <a:p>
          <a:endParaRPr lang="en-ZA"/>
        </a:p>
      </dgm:t>
    </dgm:pt>
    <dgm:pt modelId="{97F8CFBE-EDBC-4A7B-B22E-5A352C33278E}" type="pres">
      <dgm:prSet presAssocID="{EA32CA7B-825B-4FBA-B573-AE0D591F291B}" presName="hierChild4" presStyleCnt="0"/>
      <dgm:spPr/>
    </dgm:pt>
    <dgm:pt modelId="{47955D50-E148-488B-A839-D18B938B5B1A}" type="pres">
      <dgm:prSet presAssocID="{EA32CA7B-825B-4FBA-B573-AE0D591F291B}" presName="hierChild5" presStyleCnt="0"/>
      <dgm:spPr/>
    </dgm:pt>
    <dgm:pt modelId="{B41CD074-823A-43E6-9275-535CA88E638E}" type="pres">
      <dgm:prSet presAssocID="{95A07B85-7E12-48F2-93E5-9967499593D3}" presName="hierChild5" presStyleCnt="0"/>
      <dgm:spPr/>
    </dgm:pt>
    <dgm:pt modelId="{98773E45-AEF3-4713-8C07-40C22326EA23}" type="pres">
      <dgm:prSet presAssocID="{496A397A-F1FB-4658-9EB8-C7D982F1EC0C}" presName="Name37" presStyleLbl="parChTrans1D2" presStyleIdx="1" presStyleCnt="4"/>
      <dgm:spPr/>
      <dgm:t>
        <a:bodyPr/>
        <a:lstStyle/>
        <a:p>
          <a:endParaRPr lang="en-ZA"/>
        </a:p>
      </dgm:t>
    </dgm:pt>
    <dgm:pt modelId="{1A989CE6-8EAE-4266-8E7C-3B8CCC35AA9F}" type="pres">
      <dgm:prSet presAssocID="{1B10A190-CDBE-41CD-ABB6-3B4798097BCA}" presName="hierRoot2" presStyleCnt="0">
        <dgm:presLayoutVars>
          <dgm:hierBranch val="init"/>
        </dgm:presLayoutVars>
      </dgm:prSet>
      <dgm:spPr/>
    </dgm:pt>
    <dgm:pt modelId="{1EC11DE7-3CF9-4886-B2F0-F55F25695ABE}" type="pres">
      <dgm:prSet presAssocID="{1B10A190-CDBE-41CD-ABB6-3B4798097BCA}" presName="rootComposite" presStyleCnt="0"/>
      <dgm:spPr/>
    </dgm:pt>
    <dgm:pt modelId="{C951A9A2-A521-42E4-9BBF-50AF43A9D305}" type="pres">
      <dgm:prSet presAssocID="{1B10A190-CDBE-41CD-ABB6-3B4798097BC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3C2921C-5462-42F4-A3C3-23FF65047BCD}" type="pres">
      <dgm:prSet presAssocID="{1B10A190-CDBE-41CD-ABB6-3B4798097BCA}" presName="rootConnector" presStyleLbl="node2" presStyleIdx="1" presStyleCnt="3"/>
      <dgm:spPr/>
      <dgm:t>
        <a:bodyPr/>
        <a:lstStyle/>
        <a:p>
          <a:endParaRPr lang="en-ZA"/>
        </a:p>
      </dgm:t>
    </dgm:pt>
    <dgm:pt modelId="{7D270A24-1DA6-4140-B6D4-78387B4CD412}" type="pres">
      <dgm:prSet presAssocID="{1B10A190-CDBE-41CD-ABB6-3B4798097BCA}" presName="hierChild4" presStyleCnt="0"/>
      <dgm:spPr/>
    </dgm:pt>
    <dgm:pt modelId="{EC85FDAB-BF54-4499-8D43-10B8CD8CA4AD}" type="pres">
      <dgm:prSet presAssocID="{1B10A190-CDBE-41CD-ABB6-3B4798097BCA}" presName="hierChild5" presStyleCnt="0"/>
      <dgm:spPr/>
    </dgm:pt>
    <dgm:pt modelId="{52F9FF9E-0F46-404B-BCA5-3399DCA149E2}" type="pres">
      <dgm:prSet presAssocID="{4B6F622D-4E14-4C51-8370-6C153DF1DF96}" presName="Name37" presStyleLbl="parChTrans1D2" presStyleIdx="2" presStyleCnt="4"/>
      <dgm:spPr/>
      <dgm:t>
        <a:bodyPr/>
        <a:lstStyle/>
        <a:p>
          <a:endParaRPr lang="en-ZA"/>
        </a:p>
      </dgm:t>
    </dgm:pt>
    <dgm:pt modelId="{FF6B920D-E47F-4246-883F-5ACBA31B01CC}" type="pres">
      <dgm:prSet presAssocID="{A69F57C6-ADB0-4851-A07D-9AC6D85C6A4F}" presName="hierRoot2" presStyleCnt="0">
        <dgm:presLayoutVars>
          <dgm:hierBranch val="init"/>
        </dgm:presLayoutVars>
      </dgm:prSet>
      <dgm:spPr/>
    </dgm:pt>
    <dgm:pt modelId="{385F5A8B-9BA3-48B7-8E28-CE92D2465411}" type="pres">
      <dgm:prSet presAssocID="{A69F57C6-ADB0-4851-A07D-9AC6D85C6A4F}" presName="rootComposite" presStyleCnt="0"/>
      <dgm:spPr/>
    </dgm:pt>
    <dgm:pt modelId="{DF5F7BFD-3CD2-4A6D-996F-6D77E7DA0512}" type="pres">
      <dgm:prSet presAssocID="{A69F57C6-ADB0-4851-A07D-9AC6D85C6A4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F3852DF-9715-4F38-ADFD-9D7FC3F841C3}" type="pres">
      <dgm:prSet presAssocID="{A69F57C6-ADB0-4851-A07D-9AC6D85C6A4F}" presName="rootConnector" presStyleLbl="node2" presStyleIdx="2" presStyleCnt="3"/>
      <dgm:spPr/>
      <dgm:t>
        <a:bodyPr/>
        <a:lstStyle/>
        <a:p>
          <a:endParaRPr lang="en-ZA"/>
        </a:p>
      </dgm:t>
    </dgm:pt>
    <dgm:pt modelId="{A8B72B2D-142E-4D14-B67A-0696A0A49163}" type="pres">
      <dgm:prSet presAssocID="{A69F57C6-ADB0-4851-A07D-9AC6D85C6A4F}" presName="hierChild4" presStyleCnt="0"/>
      <dgm:spPr/>
    </dgm:pt>
    <dgm:pt modelId="{C2268B33-17FA-42A1-8E55-D0B821AC9950}" type="pres">
      <dgm:prSet presAssocID="{A4FD1214-7704-4145-B17D-377A182272D2}" presName="Name37" presStyleLbl="parChTrans1D3" presStyleIdx="1" presStyleCnt="3"/>
      <dgm:spPr/>
      <dgm:t>
        <a:bodyPr/>
        <a:lstStyle/>
        <a:p>
          <a:endParaRPr lang="en-ZA"/>
        </a:p>
      </dgm:t>
    </dgm:pt>
    <dgm:pt modelId="{7794EA26-538F-4BBA-A4F0-6622E807650A}" type="pres">
      <dgm:prSet presAssocID="{6BDA9EE8-EB30-4279-A655-06F417FD5A74}" presName="hierRoot2" presStyleCnt="0">
        <dgm:presLayoutVars>
          <dgm:hierBranch val="init"/>
        </dgm:presLayoutVars>
      </dgm:prSet>
      <dgm:spPr/>
    </dgm:pt>
    <dgm:pt modelId="{53020FA8-0131-4AC0-9169-EF22C3D30AA4}" type="pres">
      <dgm:prSet presAssocID="{6BDA9EE8-EB30-4279-A655-06F417FD5A74}" presName="rootComposite" presStyleCnt="0"/>
      <dgm:spPr/>
    </dgm:pt>
    <dgm:pt modelId="{C3081D83-728E-4B73-9D6B-929F7C6B5EB2}" type="pres">
      <dgm:prSet presAssocID="{6BDA9EE8-EB30-4279-A655-06F417FD5A7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79C42A2-9F97-463A-A1F3-4833E97A8E5F}" type="pres">
      <dgm:prSet presAssocID="{6BDA9EE8-EB30-4279-A655-06F417FD5A74}" presName="rootConnector" presStyleLbl="node3" presStyleIdx="1" presStyleCnt="3"/>
      <dgm:spPr/>
      <dgm:t>
        <a:bodyPr/>
        <a:lstStyle/>
        <a:p>
          <a:endParaRPr lang="en-ZA"/>
        </a:p>
      </dgm:t>
    </dgm:pt>
    <dgm:pt modelId="{15D1EDDE-97D1-4A90-A3B4-BF33FB7210D9}" type="pres">
      <dgm:prSet presAssocID="{6BDA9EE8-EB30-4279-A655-06F417FD5A74}" presName="hierChild4" presStyleCnt="0"/>
      <dgm:spPr/>
    </dgm:pt>
    <dgm:pt modelId="{52534C04-C68C-448A-880D-194F1EFF4B29}" type="pres">
      <dgm:prSet presAssocID="{6BDA9EE8-EB30-4279-A655-06F417FD5A74}" presName="hierChild5" presStyleCnt="0"/>
      <dgm:spPr/>
    </dgm:pt>
    <dgm:pt modelId="{692C4D21-6947-45BE-B3B3-4F2CF53EBB35}" type="pres">
      <dgm:prSet presAssocID="{DCD25D11-6125-4D4B-9B72-D42D5617C23A}" presName="Name37" presStyleLbl="parChTrans1D3" presStyleIdx="2" presStyleCnt="3"/>
      <dgm:spPr/>
      <dgm:t>
        <a:bodyPr/>
        <a:lstStyle/>
        <a:p>
          <a:endParaRPr lang="en-ZA"/>
        </a:p>
      </dgm:t>
    </dgm:pt>
    <dgm:pt modelId="{CF5098C4-8981-4081-B580-7FDAD8BBFED3}" type="pres">
      <dgm:prSet presAssocID="{EAFFAD10-EB40-441F-8821-EEE4448319CA}" presName="hierRoot2" presStyleCnt="0">
        <dgm:presLayoutVars>
          <dgm:hierBranch val="init"/>
        </dgm:presLayoutVars>
      </dgm:prSet>
      <dgm:spPr/>
    </dgm:pt>
    <dgm:pt modelId="{F9D11D88-459A-4706-B3B0-F0C87525BCC4}" type="pres">
      <dgm:prSet presAssocID="{EAFFAD10-EB40-441F-8821-EEE4448319CA}" presName="rootComposite" presStyleCnt="0"/>
      <dgm:spPr/>
    </dgm:pt>
    <dgm:pt modelId="{D9E5C282-E025-4FAA-98CF-DB8A233E967B}" type="pres">
      <dgm:prSet presAssocID="{EAFFAD10-EB40-441F-8821-EEE4448319C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B02E05D-5422-4C5E-9316-A904FF2F1456}" type="pres">
      <dgm:prSet presAssocID="{EAFFAD10-EB40-441F-8821-EEE4448319CA}" presName="rootConnector" presStyleLbl="node3" presStyleIdx="2" presStyleCnt="3"/>
      <dgm:spPr/>
      <dgm:t>
        <a:bodyPr/>
        <a:lstStyle/>
        <a:p>
          <a:endParaRPr lang="en-ZA"/>
        </a:p>
      </dgm:t>
    </dgm:pt>
    <dgm:pt modelId="{C1839DEE-CEA2-4581-85BF-33F038A7DDF3}" type="pres">
      <dgm:prSet presAssocID="{EAFFAD10-EB40-441F-8821-EEE4448319CA}" presName="hierChild4" presStyleCnt="0"/>
      <dgm:spPr/>
    </dgm:pt>
    <dgm:pt modelId="{EAD6D571-DF86-4CED-B0BA-986328EFEB0B}" type="pres">
      <dgm:prSet presAssocID="{EAFFAD10-EB40-441F-8821-EEE4448319CA}" presName="hierChild5" presStyleCnt="0"/>
      <dgm:spPr/>
    </dgm:pt>
    <dgm:pt modelId="{513DD773-EA20-4A00-95A0-956A96F6522E}" type="pres">
      <dgm:prSet presAssocID="{A69F57C6-ADB0-4851-A07D-9AC6D85C6A4F}" presName="hierChild5" presStyleCnt="0"/>
      <dgm:spPr/>
    </dgm:pt>
    <dgm:pt modelId="{1990BA53-D983-4D8C-A28B-09352DF4C3F0}" type="pres">
      <dgm:prSet presAssocID="{9A681A05-E690-446A-8CAE-0565AA5182AD}" presName="hierChild3" presStyleCnt="0"/>
      <dgm:spPr/>
    </dgm:pt>
    <dgm:pt modelId="{D1D83EF1-94E8-4D6A-92A3-C26F375C3151}" type="pres">
      <dgm:prSet presAssocID="{8C3B0F83-175D-4245-A5F6-1160FA359102}" presName="Name111" presStyleLbl="parChTrans1D2" presStyleIdx="3" presStyleCnt="4"/>
      <dgm:spPr/>
      <dgm:t>
        <a:bodyPr/>
        <a:lstStyle/>
        <a:p>
          <a:endParaRPr lang="en-ZA"/>
        </a:p>
      </dgm:t>
    </dgm:pt>
    <dgm:pt modelId="{34BF2E6E-C64E-497E-83AC-5B2734141BCF}" type="pres">
      <dgm:prSet presAssocID="{154024BA-BEA9-4122-ABEA-6807DD52AF4E}" presName="hierRoot3" presStyleCnt="0">
        <dgm:presLayoutVars>
          <dgm:hierBranch val="init"/>
        </dgm:presLayoutVars>
      </dgm:prSet>
      <dgm:spPr/>
    </dgm:pt>
    <dgm:pt modelId="{E7A45E44-C50C-45F3-9EAA-8B66E058F159}" type="pres">
      <dgm:prSet presAssocID="{154024BA-BEA9-4122-ABEA-6807DD52AF4E}" presName="rootComposite3" presStyleCnt="0"/>
      <dgm:spPr/>
    </dgm:pt>
    <dgm:pt modelId="{B9C126B8-8679-4BE8-A582-D6589FB09262}" type="pres">
      <dgm:prSet presAssocID="{154024BA-BEA9-4122-ABEA-6807DD52AF4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AF45A2D-74A3-4719-A7E4-5ACD257DB345}" type="pres">
      <dgm:prSet presAssocID="{154024BA-BEA9-4122-ABEA-6807DD52AF4E}" presName="rootConnector3" presStyleLbl="asst1" presStyleIdx="0" presStyleCnt="1"/>
      <dgm:spPr/>
      <dgm:t>
        <a:bodyPr/>
        <a:lstStyle/>
        <a:p>
          <a:endParaRPr lang="en-ZA"/>
        </a:p>
      </dgm:t>
    </dgm:pt>
    <dgm:pt modelId="{C8FDE954-4C26-4D80-B82A-748D2F83548D}" type="pres">
      <dgm:prSet presAssocID="{154024BA-BEA9-4122-ABEA-6807DD52AF4E}" presName="hierChild6" presStyleCnt="0"/>
      <dgm:spPr/>
    </dgm:pt>
    <dgm:pt modelId="{0BC0BC07-C60C-4701-B197-64C64173E258}" type="pres">
      <dgm:prSet presAssocID="{154024BA-BEA9-4122-ABEA-6807DD52AF4E}" presName="hierChild7" presStyleCnt="0"/>
      <dgm:spPr/>
    </dgm:pt>
  </dgm:ptLst>
  <dgm:cxnLst>
    <dgm:cxn modelId="{62974586-1CFC-47BF-9FE3-A4CC6B516D70}" type="presOf" srcId="{55599FC8-BD3B-403D-AB26-4A6B20D37816}" destId="{AB9D09F8-EB58-401C-92CF-7D4BB38555FB}" srcOrd="1" destOrd="0" presId="urn:microsoft.com/office/officeart/2005/8/layout/orgChart1"/>
    <dgm:cxn modelId="{DB7FDA4B-2359-490A-9A27-9B83D53F9612}" type="presOf" srcId="{95A07B85-7E12-48F2-93E5-9967499593D3}" destId="{C78CC133-A5E1-4C88-BA47-06DF1FDBF464}" srcOrd="1" destOrd="0" presId="urn:microsoft.com/office/officeart/2005/8/layout/orgChart1"/>
    <dgm:cxn modelId="{C595FE64-4CED-45AE-ABE7-EBD2B6506BC4}" type="presOf" srcId="{1B10A190-CDBE-41CD-ABB6-3B4798097BCA}" destId="{A3C2921C-5462-42F4-A3C3-23FF65047BCD}" srcOrd="1" destOrd="0" presId="urn:microsoft.com/office/officeart/2005/8/layout/orgChart1"/>
    <dgm:cxn modelId="{2E218569-869B-4E0D-B39F-93D23643DA4C}" srcId="{066BA178-1EDF-4F8B-94D3-089EB8676268}" destId="{55599FC8-BD3B-403D-AB26-4A6B20D37816}" srcOrd="0" destOrd="0" parTransId="{CCD26A61-76A1-4E0A-9E32-60CDCA282BC1}" sibTransId="{DA320106-BDDE-4BBF-A6FD-4B606A570EF8}"/>
    <dgm:cxn modelId="{C7EA011A-487F-401F-9E55-3C80C376D6C5}" type="presOf" srcId="{A69F57C6-ADB0-4851-A07D-9AC6D85C6A4F}" destId="{AF3852DF-9715-4F38-ADFD-9D7FC3F841C3}" srcOrd="1" destOrd="0" presId="urn:microsoft.com/office/officeart/2005/8/layout/orgChart1"/>
    <dgm:cxn modelId="{5AC34160-9E64-4053-9EF4-945C0D427779}" type="presOf" srcId="{8C3B0F83-175D-4245-A5F6-1160FA359102}" destId="{D1D83EF1-94E8-4D6A-92A3-C26F375C3151}" srcOrd="0" destOrd="0" presId="urn:microsoft.com/office/officeart/2005/8/layout/orgChart1"/>
    <dgm:cxn modelId="{14EAF070-F9A4-477D-BA1E-AF1B87313910}" type="presOf" srcId="{EAFFAD10-EB40-441F-8821-EEE4448319CA}" destId="{D9E5C282-E025-4FAA-98CF-DB8A233E967B}" srcOrd="0" destOrd="0" presId="urn:microsoft.com/office/officeart/2005/8/layout/orgChart1"/>
    <dgm:cxn modelId="{91AEF0C2-1BDE-4A2F-B6CE-9C2E1D640E8C}" type="presOf" srcId="{A69F57C6-ADB0-4851-A07D-9AC6D85C6A4F}" destId="{DF5F7BFD-3CD2-4A6D-996F-6D77E7DA0512}" srcOrd="0" destOrd="0" presId="urn:microsoft.com/office/officeart/2005/8/layout/orgChart1"/>
    <dgm:cxn modelId="{D5E4215E-EEEE-4536-95C0-99EB4B4E3A35}" type="presOf" srcId="{1B10A190-CDBE-41CD-ABB6-3B4798097BCA}" destId="{C951A9A2-A521-42E4-9BBF-50AF43A9D305}" srcOrd="0" destOrd="0" presId="urn:microsoft.com/office/officeart/2005/8/layout/orgChart1"/>
    <dgm:cxn modelId="{6D7B6F08-8A12-484D-BCCB-329211884AF5}" srcId="{066BA178-1EDF-4F8B-94D3-089EB8676268}" destId="{9A681A05-E690-446A-8CAE-0565AA5182AD}" srcOrd="1" destOrd="0" parTransId="{EEDE6FD0-141D-482C-8E65-662414DC543A}" sibTransId="{4C0B957B-BF88-4061-BA83-4A36049400C0}"/>
    <dgm:cxn modelId="{851578F4-5A0A-4516-A15A-EF88A3425BD7}" type="presOf" srcId="{EA32CA7B-825B-4FBA-B573-AE0D591F291B}" destId="{7C242FBC-222E-4BA0-A172-BEBD046B0650}" srcOrd="1" destOrd="0" presId="urn:microsoft.com/office/officeart/2005/8/layout/orgChart1"/>
    <dgm:cxn modelId="{D0D16F4A-A103-4A01-8962-F583036ACD47}" srcId="{9A681A05-E690-446A-8CAE-0565AA5182AD}" destId="{A69F57C6-ADB0-4851-A07D-9AC6D85C6A4F}" srcOrd="3" destOrd="0" parTransId="{4B6F622D-4E14-4C51-8370-6C153DF1DF96}" sibTransId="{F0415C79-3683-466E-81FB-8B9A84E4B231}"/>
    <dgm:cxn modelId="{0DEC164C-1B96-4624-99FE-756A809C3B42}" type="presOf" srcId="{4B6F622D-4E14-4C51-8370-6C153DF1DF96}" destId="{52F9FF9E-0F46-404B-BCA5-3399DCA149E2}" srcOrd="0" destOrd="0" presId="urn:microsoft.com/office/officeart/2005/8/layout/orgChart1"/>
    <dgm:cxn modelId="{31AFEA91-C241-484F-9417-8CD37EA9FE3D}" type="presOf" srcId="{EA32CA7B-825B-4FBA-B573-AE0D591F291B}" destId="{45EBC5A9-983A-44D2-AF4C-45BC5F407A7B}" srcOrd="0" destOrd="0" presId="urn:microsoft.com/office/officeart/2005/8/layout/orgChart1"/>
    <dgm:cxn modelId="{2FF5EB54-5FCC-4E8A-936B-6EFFF8E286AA}" type="presOf" srcId="{A4FD1214-7704-4145-B17D-377A182272D2}" destId="{C2268B33-17FA-42A1-8E55-D0B821AC9950}" srcOrd="0" destOrd="0" presId="urn:microsoft.com/office/officeart/2005/8/layout/orgChart1"/>
    <dgm:cxn modelId="{CDD84B51-A908-4470-B280-02E8346EAEF4}" type="presOf" srcId="{EAFFAD10-EB40-441F-8821-EEE4448319CA}" destId="{EB02E05D-5422-4C5E-9316-A904FF2F1456}" srcOrd="1" destOrd="0" presId="urn:microsoft.com/office/officeart/2005/8/layout/orgChart1"/>
    <dgm:cxn modelId="{A7C1FE24-5EEF-4A13-A461-9AE02CB70F36}" type="presOf" srcId="{066BA178-1EDF-4F8B-94D3-089EB8676268}" destId="{0D5092CE-83D6-4DA4-B1DA-378D10CA756D}" srcOrd="0" destOrd="0" presId="urn:microsoft.com/office/officeart/2005/8/layout/orgChart1"/>
    <dgm:cxn modelId="{D07674E1-6740-4C0E-8167-F2058B55FD57}" srcId="{9A681A05-E690-446A-8CAE-0565AA5182AD}" destId="{95A07B85-7E12-48F2-93E5-9967499593D3}" srcOrd="1" destOrd="0" parTransId="{E8523F8C-19B4-4469-B731-76759E8C6BCF}" sibTransId="{303F4F23-87B8-460F-ACDD-232F2C47E255}"/>
    <dgm:cxn modelId="{CA9663B7-5193-4CCB-9D64-DE696B842A37}" type="presOf" srcId="{6BDA9EE8-EB30-4279-A655-06F417FD5A74}" destId="{C3081D83-728E-4B73-9D6B-929F7C6B5EB2}" srcOrd="0" destOrd="0" presId="urn:microsoft.com/office/officeart/2005/8/layout/orgChart1"/>
    <dgm:cxn modelId="{2B6DA865-4CB1-4F21-9131-C4FFB62E7744}" type="presOf" srcId="{95A07B85-7E12-48F2-93E5-9967499593D3}" destId="{C842AAB3-3047-4281-8F06-96DFE3569C66}" srcOrd="0" destOrd="0" presId="urn:microsoft.com/office/officeart/2005/8/layout/orgChart1"/>
    <dgm:cxn modelId="{998711FC-B562-4EE4-9225-10A686A8BD7B}" type="presOf" srcId="{F56226E0-1ADB-42AD-845A-1AD521F2FA77}" destId="{4CDB49D1-4549-481D-9C4C-DFA46261EC1E}" srcOrd="0" destOrd="0" presId="urn:microsoft.com/office/officeart/2005/8/layout/orgChart1"/>
    <dgm:cxn modelId="{ACB12C3A-AE48-4D16-8935-DF7B34826394}" type="presOf" srcId="{9A681A05-E690-446A-8CAE-0565AA5182AD}" destId="{25EAB756-F0D6-4992-8604-7EB7F8EA8402}" srcOrd="0" destOrd="0" presId="urn:microsoft.com/office/officeart/2005/8/layout/orgChart1"/>
    <dgm:cxn modelId="{E2225692-DC87-4FD6-AD32-BB9C4353481A}" type="presOf" srcId="{E8523F8C-19B4-4469-B731-76759E8C6BCF}" destId="{3D08E834-C04A-4463-828D-8E09F74381C4}" srcOrd="0" destOrd="0" presId="urn:microsoft.com/office/officeart/2005/8/layout/orgChart1"/>
    <dgm:cxn modelId="{BD1D5BDB-9350-4DE3-ACC9-2C3E24292276}" type="presOf" srcId="{DCD25D11-6125-4D4B-9B72-D42D5617C23A}" destId="{692C4D21-6947-45BE-B3B3-4F2CF53EBB35}" srcOrd="0" destOrd="0" presId="urn:microsoft.com/office/officeart/2005/8/layout/orgChart1"/>
    <dgm:cxn modelId="{245D2B52-4D61-4145-B39A-84B2F146531F}" type="presOf" srcId="{154024BA-BEA9-4122-ABEA-6807DD52AF4E}" destId="{B9C126B8-8679-4BE8-A582-D6589FB09262}" srcOrd="0" destOrd="0" presId="urn:microsoft.com/office/officeart/2005/8/layout/orgChart1"/>
    <dgm:cxn modelId="{236B6AB7-6E73-429C-A2C8-FEB55352B839}" type="presOf" srcId="{55599FC8-BD3B-403D-AB26-4A6B20D37816}" destId="{14FC1014-7D9F-4D39-AEFD-24D54855A820}" srcOrd="0" destOrd="0" presId="urn:microsoft.com/office/officeart/2005/8/layout/orgChart1"/>
    <dgm:cxn modelId="{252D1A9D-C564-48AB-A51B-DB93A75A56DB}" srcId="{95A07B85-7E12-48F2-93E5-9967499593D3}" destId="{EA32CA7B-825B-4FBA-B573-AE0D591F291B}" srcOrd="0" destOrd="0" parTransId="{F56226E0-1ADB-42AD-845A-1AD521F2FA77}" sibTransId="{49EF4D3A-8BB2-4A3C-BADF-4D43006899F4}"/>
    <dgm:cxn modelId="{04A48BC7-DB1B-403F-BBBA-4F425A0D2E6E}" srcId="{9A681A05-E690-446A-8CAE-0565AA5182AD}" destId="{1B10A190-CDBE-41CD-ABB6-3B4798097BCA}" srcOrd="2" destOrd="0" parTransId="{496A397A-F1FB-4658-9EB8-C7D982F1EC0C}" sibTransId="{18B384EB-DBAB-40D6-93B3-0606B4E6F0BD}"/>
    <dgm:cxn modelId="{416743B5-7B2C-40E0-B03B-FE788BF2FB9F}" type="presOf" srcId="{6BDA9EE8-EB30-4279-A655-06F417FD5A74}" destId="{179C42A2-9F97-463A-A1F3-4833E97A8E5F}" srcOrd="1" destOrd="0" presId="urn:microsoft.com/office/officeart/2005/8/layout/orgChart1"/>
    <dgm:cxn modelId="{4D48F2EC-EE61-4694-BC51-165DCFCC561D}" srcId="{A69F57C6-ADB0-4851-A07D-9AC6D85C6A4F}" destId="{6BDA9EE8-EB30-4279-A655-06F417FD5A74}" srcOrd="0" destOrd="0" parTransId="{A4FD1214-7704-4145-B17D-377A182272D2}" sibTransId="{B1CE749E-4E59-49F3-943F-6EADF948EB0E}"/>
    <dgm:cxn modelId="{186B3802-21F8-4673-9A2C-4CF7702373FF}" srcId="{9A681A05-E690-446A-8CAE-0565AA5182AD}" destId="{154024BA-BEA9-4122-ABEA-6807DD52AF4E}" srcOrd="0" destOrd="0" parTransId="{8C3B0F83-175D-4245-A5F6-1160FA359102}" sibTransId="{3560496A-5331-4E3B-A44B-34FF6E09A8AC}"/>
    <dgm:cxn modelId="{DEA70890-ACBC-4376-9B04-BB75B1E7EBA0}" type="presOf" srcId="{154024BA-BEA9-4122-ABEA-6807DD52AF4E}" destId="{3AF45A2D-74A3-4719-A7E4-5ACD257DB345}" srcOrd="1" destOrd="0" presId="urn:microsoft.com/office/officeart/2005/8/layout/orgChart1"/>
    <dgm:cxn modelId="{CF7D51F4-AF69-4A3D-9B02-0846AC114945}" type="presOf" srcId="{496A397A-F1FB-4658-9EB8-C7D982F1EC0C}" destId="{98773E45-AEF3-4713-8C07-40C22326EA23}" srcOrd="0" destOrd="0" presId="urn:microsoft.com/office/officeart/2005/8/layout/orgChart1"/>
    <dgm:cxn modelId="{50650FDF-6F55-4FF6-BC22-9ADEE4848AA7}" srcId="{A69F57C6-ADB0-4851-A07D-9AC6D85C6A4F}" destId="{EAFFAD10-EB40-441F-8821-EEE4448319CA}" srcOrd="1" destOrd="0" parTransId="{DCD25D11-6125-4D4B-9B72-D42D5617C23A}" sibTransId="{265208F8-8857-47C9-BDF1-51384F85DAC0}"/>
    <dgm:cxn modelId="{6ED5D0A9-89DA-4A85-868E-DCC3699D91A5}" type="presOf" srcId="{9A681A05-E690-446A-8CAE-0565AA5182AD}" destId="{AA736016-593D-4D30-A8A4-CBDACF62A7FD}" srcOrd="1" destOrd="0" presId="urn:microsoft.com/office/officeart/2005/8/layout/orgChart1"/>
    <dgm:cxn modelId="{F360C068-97CA-42F4-BAAB-453D8C984F7A}" type="presParOf" srcId="{0D5092CE-83D6-4DA4-B1DA-378D10CA756D}" destId="{3F1B6EE1-2FC2-4B17-AAE8-0BC9D1C43CAE}" srcOrd="0" destOrd="0" presId="urn:microsoft.com/office/officeart/2005/8/layout/orgChart1"/>
    <dgm:cxn modelId="{66D17551-EF46-434C-B650-DDAD9910C309}" type="presParOf" srcId="{3F1B6EE1-2FC2-4B17-AAE8-0BC9D1C43CAE}" destId="{B674C211-861A-4838-9113-704025698522}" srcOrd="0" destOrd="0" presId="urn:microsoft.com/office/officeart/2005/8/layout/orgChart1"/>
    <dgm:cxn modelId="{D118A0BF-1196-4CCE-BA6D-2810330C4D3E}" type="presParOf" srcId="{B674C211-861A-4838-9113-704025698522}" destId="{14FC1014-7D9F-4D39-AEFD-24D54855A820}" srcOrd="0" destOrd="0" presId="urn:microsoft.com/office/officeart/2005/8/layout/orgChart1"/>
    <dgm:cxn modelId="{6417B430-7BE0-472E-95BD-27A919B00398}" type="presParOf" srcId="{B674C211-861A-4838-9113-704025698522}" destId="{AB9D09F8-EB58-401C-92CF-7D4BB38555FB}" srcOrd="1" destOrd="0" presId="urn:microsoft.com/office/officeart/2005/8/layout/orgChart1"/>
    <dgm:cxn modelId="{D39B3E06-8647-4EDF-AAEA-2C97696CF261}" type="presParOf" srcId="{3F1B6EE1-2FC2-4B17-AAE8-0BC9D1C43CAE}" destId="{CB0B540E-8F81-4A43-9176-747BBB415633}" srcOrd="1" destOrd="0" presId="urn:microsoft.com/office/officeart/2005/8/layout/orgChart1"/>
    <dgm:cxn modelId="{12EF5AC9-3480-4A2D-AE46-3A59DAEA91F0}" type="presParOf" srcId="{3F1B6EE1-2FC2-4B17-AAE8-0BC9D1C43CAE}" destId="{9D2BBCD9-7093-4085-8FF6-759B986DBFB7}" srcOrd="2" destOrd="0" presId="urn:microsoft.com/office/officeart/2005/8/layout/orgChart1"/>
    <dgm:cxn modelId="{8AC00EE9-71C7-4C13-99DE-580182F8A46C}" type="presParOf" srcId="{0D5092CE-83D6-4DA4-B1DA-378D10CA756D}" destId="{9D519857-5274-462F-A2A1-1DCD1E8DDA5D}" srcOrd="1" destOrd="0" presId="urn:microsoft.com/office/officeart/2005/8/layout/orgChart1"/>
    <dgm:cxn modelId="{4C5CF1F0-42E9-4CFD-899D-87D7DC2AF6CB}" type="presParOf" srcId="{9D519857-5274-462F-A2A1-1DCD1E8DDA5D}" destId="{11E886F1-DB0B-4689-9224-7A427A395385}" srcOrd="0" destOrd="0" presId="urn:microsoft.com/office/officeart/2005/8/layout/orgChart1"/>
    <dgm:cxn modelId="{164C32BB-6702-4E0B-99E8-F9F37EA1EDF6}" type="presParOf" srcId="{11E886F1-DB0B-4689-9224-7A427A395385}" destId="{25EAB756-F0D6-4992-8604-7EB7F8EA8402}" srcOrd="0" destOrd="0" presId="urn:microsoft.com/office/officeart/2005/8/layout/orgChart1"/>
    <dgm:cxn modelId="{1D80217C-D68B-48E4-B617-14F3F65B9C05}" type="presParOf" srcId="{11E886F1-DB0B-4689-9224-7A427A395385}" destId="{AA736016-593D-4D30-A8A4-CBDACF62A7FD}" srcOrd="1" destOrd="0" presId="urn:microsoft.com/office/officeart/2005/8/layout/orgChart1"/>
    <dgm:cxn modelId="{1FE4FF6A-1FD1-41B7-A349-D34BEC6AFF9B}" type="presParOf" srcId="{9D519857-5274-462F-A2A1-1DCD1E8DDA5D}" destId="{4B4DED00-51B8-4E48-8E8B-46AE06D8DA95}" srcOrd="1" destOrd="0" presId="urn:microsoft.com/office/officeart/2005/8/layout/orgChart1"/>
    <dgm:cxn modelId="{681F92C2-A644-429D-9694-F810545BE87B}" type="presParOf" srcId="{4B4DED00-51B8-4E48-8E8B-46AE06D8DA95}" destId="{3D08E834-C04A-4463-828D-8E09F74381C4}" srcOrd="0" destOrd="0" presId="urn:microsoft.com/office/officeart/2005/8/layout/orgChart1"/>
    <dgm:cxn modelId="{26CF1D94-1196-4D0B-9C8C-F7EB8737F457}" type="presParOf" srcId="{4B4DED00-51B8-4E48-8E8B-46AE06D8DA95}" destId="{E2BB63AA-E3DA-44BB-AD06-0EC386CE8D67}" srcOrd="1" destOrd="0" presId="urn:microsoft.com/office/officeart/2005/8/layout/orgChart1"/>
    <dgm:cxn modelId="{CFFF412E-9D48-42F7-A342-25A44AF69A31}" type="presParOf" srcId="{E2BB63AA-E3DA-44BB-AD06-0EC386CE8D67}" destId="{9E4FEF6C-9B4B-4A54-AE4E-44FF0BAFE653}" srcOrd="0" destOrd="0" presId="urn:microsoft.com/office/officeart/2005/8/layout/orgChart1"/>
    <dgm:cxn modelId="{D388A7A5-A5A5-4BD6-84D4-7771D94AF416}" type="presParOf" srcId="{9E4FEF6C-9B4B-4A54-AE4E-44FF0BAFE653}" destId="{C842AAB3-3047-4281-8F06-96DFE3569C66}" srcOrd="0" destOrd="0" presId="urn:microsoft.com/office/officeart/2005/8/layout/orgChart1"/>
    <dgm:cxn modelId="{88FDC96A-9F21-4BDD-B6EB-A3746BDCA530}" type="presParOf" srcId="{9E4FEF6C-9B4B-4A54-AE4E-44FF0BAFE653}" destId="{C78CC133-A5E1-4C88-BA47-06DF1FDBF464}" srcOrd="1" destOrd="0" presId="urn:microsoft.com/office/officeart/2005/8/layout/orgChart1"/>
    <dgm:cxn modelId="{04C2A82E-7E72-46B9-9D5E-F8E7A3625413}" type="presParOf" srcId="{E2BB63AA-E3DA-44BB-AD06-0EC386CE8D67}" destId="{347E363D-051F-4B77-BF66-D54C0C7277DB}" srcOrd="1" destOrd="0" presId="urn:microsoft.com/office/officeart/2005/8/layout/orgChart1"/>
    <dgm:cxn modelId="{1D24F26D-7FED-4190-B2CD-3120BD810247}" type="presParOf" srcId="{347E363D-051F-4B77-BF66-D54C0C7277DB}" destId="{4CDB49D1-4549-481D-9C4C-DFA46261EC1E}" srcOrd="0" destOrd="0" presId="urn:microsoft.com/office/officeart/2005/8/layout/orgChart1"/>
    <dgm:cxn modelId="{3F0D2DFA-B094-4B49-AF24-098E474477E7}" type="presParOf" srcId="{347E363D-051F-4B77-BF66-D54C0C7277DB}" destId="{DA4A274C-4901-43EC-98DF-605D7B483637}" srcOrd="1" destOrd="0" presId="urn:microsoft.com/office/officeart/2005/8/layout/orgChart1"/>
    <dgm:cxn modelId="{EAD931A9-36FF-4DC0-93AF-1C614F969B11}" type="presParOf" srcId="{DA4A274C-4901-43EC-98DF-605D7B483637}" destId="{98CBDB6D-BD56-4140-8712-0A8585D4472F}" srcOrd="0" destOrd="0" presId="urn:microsoft.com/office/officeart/2005/8/layout/orgChart1"/>
    <dgm:cxn modelId="{E9B7C340-43C2-4621-9780-7EDB84D57A9A}" type="presParOf" srcId="{98CBDB6D-BD56-4140-8712-0A8585D4472F}" destId="{45EBC5A9-983A-44D2-AF4C-45BC5F407A7B}" srcOrd="0" destOrd="0" presId="urn:microsoft.com/office/officeart/2005/8/layout/orgChart1"/>
    <dgm:cxn modelId="{6D4844B7-A4A4-40BD-B075-5CD1477E3FD7}" type="presParOf" srcId="{98CBDB6D-BD56-4140-8712-0A8585D4472F}" destId="{7C242FBC-222E-4BA0-A172-BEBD046B0650}" srcOrd="1" destOrd="0" presId="urn:microsoft.com/office/officeart/2005/8/layout/orgChart1"/>
    <dgm:cxn modelId="{FEB98140-1532-4212-BEDB-097AE1F31830}" type="presParOf" srcId="{DA4A274C-4901-43EC-98DF-605D7B483637}" destId="{97F8CFBE-EDBC-4A7B-B22E-5A352C33278E}" srcOrd="1" destOrd="0" presId="urn:microsoft.com/office/officeart/2005/8/layout/orgChart1"/>
    <dgm:cxn modelId="{05261390-6A6E-42A1-821B-1540541ED073}" type="presParOf" srcId="{DA4A274C-4901-43EC-98DF-605D7B483637}" destId="{47955D50-E148-488B-A839-D18B938B5B1A}" srcOrd="2" destOrd="0" presId="urn:microsoft.com/office/officeart/2005/8/layout/orgChart1"/>
    <dgm:cxn modelId="{DDA70217-2F2D-46E6-8477-EA554B7B1E6D}" type="presParOf" srcId="{E2BB63AA-E3DA-44BB-AD06-0EC386CE8D67}" destId="{B41CD074-823A-43E6-9275-535CA88E638E}" srcOrd="2" destOrd="0" presId="urn:microsoft.com/office/officeart/2005/8/layout/orgChart1"/>
    <dgm:cxn modelId="{D8AB635D-8A54-4A3D-AE66-0546B45186AB}" type="presParOf" srcId="{4B4DED00-51B8-4E48-8E8B-46AE06D8DA95}" destId="{98773E45-AEF3-4713-8C07-40C22326EA23}" srcOrd="2" destOrd="0" presId="urn:microsoft.com/office/officeart/2005/8/layout/orgChart1"/>
    <dgm:cxn modelId="{404E3456-93F4-4D96-B792-F14EDA6EE9E8}" type="presParOf" srcId="{4B4DED00-51B8-4E48-8E8B-46AE06D8DA95}" destId="{1A989CE6-8EAE-4266-8E7C-3B8CCC35AA9F}" srcOrd="3" destOrd="0" presId="urn:microsoft.com/office/officeart/2005/8/layout/orgChart1"/>
    <dgm:cxn modelId="{0E6F4A07-2A65-424A-8FF4-8CD9181A725E}" type="presParOf" srcId="{1A989CE6-8EAE-4266-8E7C-3B8CCC35AA9F}" destId="{1EC11DE7-3CF9-4886-B2F0-F55F25695ABE}" srcOrd="0" destOrd="0" presId="urn:microsoft.com/office/officeart/2005/8/layout/orgChart1"/>
    <dgm:cxn modelId="{620FBD81-E78E-4B9C-A3FA-AEF6183D1578}" type="presParOf" srcId="{1EC11DE7-3CF9-4886-B2F0-F55F25695ABE}" destId="{C951A9A2-A521-42E4-9BBF-50AF43A9D305}" srcOrd="0" destOrd="0" presId="urn:microsoft.com/office/officeart/2005/8/layout/orgChart1"/>
    <dgm:cxn modelId="{694A2929-8DAC-4520-B942-315AA0B320A1}" type="presParOf" srcId="{1EC11DE7-3CF9-4886-B2F0-F55F25695ABE}" destId="{A3C2921C-5462-42F4-A3C3-23FF65047BCD}" srcOrd="1" destOrd="0" presId="urn:microsoft.com/office/officeart/2005/8/layout/orgChart1"/>
    <dgm:cxn modelId="{AD58A387-6F60-4B13-946F-0C7BEC4207F1}" type="presParOf" srcId="{1A989CE6-8EAE-4266-8E7C-3B8CCC35AA9F}" destId="{7D270A24-1DA6-4140-B6D4-78387B4CD412}" srcOrd="1" destOrd="0" presId="urn:microsoft.com/office/officeart/2005/8/layout/orgChart1"/>
    <dgm:cxn modelId="{F4D938D9-43F6-431F-85E5-7858E47C4C6B}" type="presParOf" srcId="{1A989CE6-8EAE-4266-8E7C-3B8CCC35AA9F}" destId="{EC85FDAB-BF54-4499-8D43-10B8CD8CA4AD}" srcOrd="2" destOrd="0" presId="urn:microsoft.com/office/officeart/2005/8/layout/orgChart1"/>
    <dgm:cxn modelId="{E261AABB-4CD4-4071-BE06-B19127AF07F4}" type="presParOf" srcId="{4B4DED00-51B8-4E48-8E8B-46AE06D8DA95}" destId="{52F9FF9E-0F46-404B-BCA5-3399DCA149E2}" srcOrd="4" destOrd="0" presId="urn:microsoft.com/office/officeart/2005/8/layout/orgChart1"/>
    <dgm:cxn modelId="{1D9B5CCD-F916-4A5E-8813-1AA609057C3B}" type="presParOf" srcId="{4B4DED00-51B8-4E48-8E8B-46AE06D8DA95}" destId="{FF6B920D-E47F-4246-883F-5ACBA31B01CC}" srcOrd="5" destOrd="0" presId="urn:microsoft.com/office/officeart/2005/8/layout/orgChart1"/>
    <dgm:cxn modelId="{965AFB87-53DD-4B67-A946-1FAD6C03F2E8}" type="presParOf" srcId="{FF6B920D-E47F-4246-883F-5ACBA31B01CC}" destId="{385F5A8B-9BA3-48B7-8E28-CE92D2465411}" srcOrd="0" destOrd="0" presId="urn:microsoft.com/office/officeart/2005/8/layout/orgChart1"/>
    <dgm:cxn modelId="{D7068697-48DF-420D-9850-D187C45893C3}" type="presParOf" srcId="{385F5A8B-9BA3-48B7-8E28-CE92D2465411}" destId="{DF5F7BFD-3CD2-4A6D-996F-6D77E7DA0512}" srcOrd="0" destOrd="0" presId="urn:microsoft.com/office/officeart/2005/8/layout/orgChart1"/>
    <dgm:cxn modelId="{C9E7788C-C4D2-49A8-8423-341A6B5ED02F}" type="presParOf" srcId="{385F5A8B-9BA3-48B7-8E28-CE92D2465411}" destId="{AF3852DF-9715-4F38-ADFD-9D7FC3F841C3}" srcOrd="1" destOrd="0" presId="urn:microsoft.com/office/officeart/2005/8/layout/orgChart1"/>
    <dgm:cxn modelId="{7A824888-136A-43AF-9C04-B643E8B4CAF6}" type="presParOf" srcId="{FF6B920D-E47F-4246-883F-5ACBA31B01CC}" destId="{A8B72B2D-142E-4D14-B67A-0696A0A49163}" srcOrd="1" destOrd="0" presId="urn:microsoft.com/office/officeart/2005/8/layout/orgChart1"/>
    <dgm:cxn modelId="{B046499C-68FC-4662-8A10-F9E2A3FBEF89}" type="presParOf" srcId="{A8B72B2D-142E-4D14-B67A-0696A0A49163}" destId="{C2268B33-17FA-42A1-8E55-D0B821AC9950}" srcOrd="0" destOrd="0" presId="urn:microsoft.com/office/officeart/2005/8/layout/orgChart1"/>
    <dgm:cxn modelId="{4F4DEEE1-437B-4EBD-BA68-F2A73EB49364}" type="presParOf" srcId="{A8B72B2D-142E-4D14-B67A-0696A0A49163}" destId="{7794EA26-538F-4BBA-A4F0-6622E807650A}" srcOrd="1" destOrd="0" presId="urn:microsoft.com/office/officeart/2005/8/layout/orgChart1"/>
    <dgm:cxn modelId="{BBB61940-04A0-4AA2-89C0-999E07FF7F47}" type="presParOf" srcId="{7794EA26-538F-4BBA-A4F0-6622E807650A}" destId="{53020FA8-0131-4AC0-9169-EF22C3D30AA4}" srcOrd="0" destOrd="0" presId="urn:microsoft.com/office/officeart/2005/8/layout/orgChart1"/>
    <dgm:cxn modelId="{9E2ED87B-BD14-4C52-97CF-0D824BBEC231}" type="presParOf" srcId="{53020FA8-0131-4AC0-9169-EF22C3D30AA4}" destId="{C3081D83-728E-4B73-9D6B-929F7C6B5EB2}" srcOrd="0" destOrd="0" presId="urn:microsoft.com/office/officeart/2005/8/layout/orgChart1"/>
    <dgm:cxn modelId="{479320E5-C100-427A-9F76-917AB3690A04}" type="presParOf" srcId="{53020FA8-0131-4AC0-9169-EF22C3D30AA4}" destId="{179C42A2-9F97-463A-A1F3-4833E97A8E5F}" srcOrd="1" destOrd="0" presId="urn:microsoft.com/office/officeart/2005/8/layout/orgChart1"/>
    <dgm:cxn modelId="{754F66BD-16B1-446C-B400-B420E13A1567}" type="presParOf" srcId="{7794EA26-538F-4BBA-A4F0-6622E807650A}" destId="{15D1EDDE-97D1-4A90-A3B4-BF33FB7210D9}" srcOrd="1" destOrd="0" presId="urn:microsoft.com/office/officeart/2005/8/layout/orgChart1"/>
    <dgm:cxn modelId="{19B6710D-E034-49BA-9193-6E1421AC816D}" type="presParOf" srcId="{7794EA26-538F-4BBA-A4F0-6622E807650A}" destId="{52534C04-C68C-448A-880D-194F1EFF4B29}" srcOrd="2" destOrd="0" presId="urn:microsoft.com/office/officeart/2005/8/layout/orgChart1"/>
    <dgm:cxn modelId="{920558EC-6C11-4B23-BA9A-E5873B1DD1C7}" type="presParOf" srcId="{A8B72B2D-142E-4D14-B67A-0696A0A49163}" destId="{692C4D21-6947-45BE-B3B3-4F2CF53EBB35}" srcOrd="2" destOrd="0" presId="urn:microsoft.com/office/officeart/2005/8/layout/orgChart1"/>
    <dgm:cxn modelId="{3227732D-9FB8-4652-B0B1-C0229759D0BC}" type="presParOf" srcId="{A8B72B2D-142E-4D14-B67A-0696A0A49163}" destId="{CF5098C4-8981-4081-B580-7FDAD8BBFED3}" srcOrd="3" destOrd="0" presId="urn:microsoft.com/office/officeart/2005/8/layout/orgChart1"/>
    <dgm:cxn modelId="{8D018CDC-4745-48C9-959B-B5C5256C5420}" type="presParOf" srcId="{CF5098C4-8981-4081-B580-7FDAD8BBFED3}" destId="{F9D11D88-459A-4706-B3B0-F0C87525BCC4}" srcOrd="0" destOrd="0" presId="urn:microsoft.com/office/officeart/2005/8/layout/orgChart1"/>
    <dgm:cxn modelId="{ED89A5C7-09FA-43D3-BDB4-B55B385227EF}" type="presParOf" srcId="{F9D11D88-459A-4706-B3B0-F0C87525BCC4}" destId="{D9E5C282-E025-4FAA-98CF-DB8A233E967B}" srcOrd="0" destOrd="0" presId="urn:microsoft.com/office/officeart/2005/8/layout/orgChart1"/>
    <dgm:cxn modelId="{7AA77A03-99E9-4232-8750-63B6848FE01D}" type="presParOf" srcId="{F9D11D88-459A-4706-B3B0-F0C87525BCC4}" destId="{EB02E05D-5422-4C5E-9316-A904FF2F1456}" srcOrd="1" destOrd="0" presId="urn:microsoft.com/office/officeart/2005/8/layout/orgChart1"/>
    <dgm:cxn modelId="{B1C622C8-846E-4A90-87C2-A69EC814401A}" type="presParOf" srcId="{CF5098C4-8981-4081-B580-7FDAD8BBFED3}" destId="{C1839DEE-CEA2-4581-85BF-33F038A7DDF3}" srcOrd="1" destOrd="0" presId="urn:microsoft.com/office/officeart/2005/8/layout/orgChart1"/>
    <dgm:cxn modelId="{F41B4482-C9C0-40CE-970A-F889CAAC0872}" type="presParOf" srcId="{CF5098C4-8981-4081-B580-7FDAD8BBFED3}" destId="{EAD6D571-DF86-4CED-B0BA-986328EFEB0B}" srcOrd="2" destOrd="0" presId="urn:microsoft.com/office/officeart/2005/8/layout/orgChart1"/>
    <dgm:cxn modelId="{FE1A411C-FE4B-4AA4-9A32-53F3B5810E6B}" type="presParOf" srcId="{FF6B920D-E47F-4246-883F-5ACBA31B01CC}" destId="{513DD773-EA20-4A00-95A0-956A96F6522E}" srcOrd="2" destOrd="0" presId="urn:microsoft.com/office/officeart/2005/8/layout/orgChart1"/>
    <dgm:cxn modelId="{8FE54AD1-48D3-4281-B35F-8563D254EE28}" type="presParOf" srcId="{9D519857-5274-462F-A2A1-1DCD1E8DDA5D}" destId="{1990BA53-D983-4D8C-A28B-09352DF4C3F0}" srcOrd="2" destOrd="0" presId="urn:microsoft.com/office/officeart/2005/8/layout/orgChart1"/>
    <dgm:cxn modelId="{90450AAF-7142-4194-97E6-1142BA4560FE}" type="presParOf" srcId="{1990BA53-D983-4D8C-A28B-09352DF4C3F0}" destId="{D1D83EF1-94E8-4D6A-92A3-C26F375C3151}" srcOrd="0" destOrd="0" presId="urn:microsoft.com/office/officeart/2005/8/layout/orgChart1"/>
    <dgm:cxn modelId="{3F2E7A55-D42B-4870-AF9B-2508DAD50D32}" type="presParOf" srcId="{1990BA53-D983-4D8C-A28B-09352DF4C3F0}" destId="{34BF2E6E-C64E-497E-83AC-5B2734141BCF}" srcOrd="1" destOrd="0" presId="urn:microsoft.com/office/officeart/2005/8/layout/orgChart1"/>
    <dgm:cxn modelId="{38330AB3-7C29-4E96-A9CE-DD3951252739}" type="presParOf" srcId="{34BF2E6E-C64E-497E-83AC-5B2734141BCF}" destId="{E7A45E44-C50C-45F3-9EAA-8B66E058F159}" srcOrd="0" destOrd="0" presId="urn:microsoft.com/office/officeart/2005/8/layout/orgChart1"/>
    <dgm:cxn modelId="{F7793A50-0BBE-4FD4-8616-1FF574AF7069}" type="presParOf" srcId="{E7A45E44-C50C-45F3-9EAA-8B66E058F159}" destId="{B9C126B8-8679-4BE8-A582-D6589FB09262}" srcOrd="0" destOrd="0" presId="urn:microsoft.com/office/officeart/2005/8/layout/orgChart1"/>
    <dgm:cxn modelId="{C83AF45D-40CA-401B-9725-C6C157629BD5}" type="presParOf" srcId="{E7A45E44-C50C-45F3-9EAA-8B66E058F159}" destId="{3AF45A2D-74A3-4719-A7E4-5ACD257DB345}" srcOrd="1" destOrd="0" presId="urn:microsoft.com/office/officeart/2005/8/layout/orgChart1"/>
    <dgm:cxn modelId="{4A81396B-6C86-4AD1-944A-73C3EBA39EE1}" type="presParOf" srcId="{34BF2E6E-C64E-497E-83AC-5B2734141BCF}" destId="{C8FDE954-4C26-4D80-B82A-748D2F83548D}" srcOrd="1" destOrd="0" presId="urn:microsoft.com/office/officeart/2005/8/layout/orgChart1"/>
    <dgm:cxn modelId="{FD5F3F28-A83B-4C85-9A9D-CD6FFEC35375}" type="presParOf" srcId="{34BF2E6E-C64E-497E-83AC-5B2734141BCF}" destId="{0BC0BC07-C60C-4701-B197-64C64173E2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0.40804</cdr:x>
      <cdr:y>0.56372</cdr:y>
    </cdr:from>
    <cdr:to>
      <cdr:x>0.55442</cdr:x>
      <cdr:y>0.76737</cdr:y>
    </cdr:to>
    <cdr:sp macro="" textlink="">
      <cdr:nvSpPr>
        <cdr:cNvPr id="2" name="Down Arrow Callout 1"/>
        <cdr:cNvSpPr/>
      </cdr:nvSpPr>
      <cdr:spPr>
        <a:xfrm xmlns:a="http://schemas.openxmlformats.org/drawingml/2006/main">
          <a:off x="3202632" y="2544760"/>
          <a:ext cx="1148918" cy="919321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ysClr val="windowText" lastClr="000000"/>
              </a:solidFill>
            </a:rPr>
            <a:t>Reference</a:t>
          </a:r>
          <a:r>
            <a:rPr lang="en-US" sz="1200" b="1" baseline="0" dirty="0">
              <a:solidFill>
                <a:sysClr val="windowText" lastClr="000000"/>
              </a:solidFill>
            </a:rPr>
            <a:t> price  set aside</a:t>
          </a:r>
          <a:endParaRPr lang="en-US" sz="1200" b="1" dirty="0">
            <a:solidFill>
              <a:sysClr val="windowText" lastClr="0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1286"/>
            <a:ext cx="9141713" cy="5140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71750"/>
            <a:ext cx="83820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19550"/>
            <a:ext cx="85344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31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46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33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0" y="1284"/>
            <a:ext cx="9180523" cy="5162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61" y="77484"/>
            <a:ext cx="7630939" cy="665466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87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0" y="1284"/>
            <a:ext cx="9180523" cy="5162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20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0" y="1284"/>
            <a:ext cx="9180523" cy="5162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1"/>
            <a:ext cx="7772400" cy="6096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05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0" y="1284"/>
            <a:ext cx="9180523" cy="5162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1"/>
            <a:ext cx="76200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8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0" y="1284"/>
            <a:ext cx="9180523" cy="5162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620000" cy="4571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647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023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84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15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C18-0630-4088-A1B5-1097584BAB92}" type="datetimeFigureOut">
              <a:rPr lang="en-ZA" smtClean="0"/>
              <a:t>2017-03-30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82D4-5FE6-4D83-9125-77597160BD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5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Prescribed Minimum Benefits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19550"/>
            <a:ext cx="8534400" cy="112395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 </a:t>
            </a:r>
            <a:r>
              <a:rPr lang="en-US" sz="3700" b="1" dirty="0"/>
              <a:t>Inaugural Health Funders Consultative Forum</a:t>
            </a:r>
            <a:endParaRPr lang="en-US" b="1" dirty="0"/>
          </a:p>
          <a:p>
            <a:r>
              <a:rPr lang="en-US" sz="3000" b="1" dirty="0"/>
              <a:t>28 March 2017</a:t>
            </a:r>
          </a:p>
          <a:p>
            <a:r>
              <a:rPr lang="en-ZA" b="1" dirty="0"/>
              <a:t>Health Funders Association Boardroom, Woodmead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Boshoff Steenekamp, MMI Health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11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health financing strategy should define…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…changes to </a:t>
            </a:r>
            <a:r>
              <a:rPr lang="en-US" i="1" dirty="0"/>
              <a:t>revenue</a:t>
            </a:r>
            <a:r>
              <a:rPr lang="en-US" dirty="0"/>
              <a:t> raising, </a:t>
            </a:r>
            <a:r>
              <a:rPr lang="en-US" i="1" dirty="0"/>
              <a:t>purchasing</a:t>
            </a:r>
            <a:r>
              <a:rPr lang="en-US" dirty="0"/>
              <a:t>, </a:t>
            </a:r>
            <a:r>
              <a:rPr lang="en-US" i="1" dirty="0"/>
              <a:t>benefit</a:t>
            </a:r>
            <a:r>
              <a:rPr lang="en-US" dirty="0"/>
              <a:t> </a:t>
            </a:r>
            <a:r>
              <a:rPr lang="en-US" i="1" dirty="0"/>
              <a:t>design</a:t>
            </a:r>
            <a:r>
              <a:rPr lang="en-US" dirty="0"/>
              <a:t>, and overall system </a:t>
            </a:r>
            <a:r>
              <a:rPr lang="en-US" i="1" dirty="0"/>
              <a:t>architecture</a:t>
            </a:r>
            <a:r>
              <a:rPr lang="en-US" dirty="0"/>
              <a:t> and </a:t>
            </a:r>
            <a:r>
              <a:rPr lang="en-US" i="1" dirty="0"/>
              <a:t>governance</a:t>
            </a:r>
            <a:r>
              <a:rPr lang="en-US" dirty="0"/>
              <a:t>…</a:t>
            </a:r>
          </a:p>
          <a:p>
            <a:r>
              <a:rPr lang="en-US" dirty="0"/>
              <a:t>…to address specific, identified </a:t>
            </a:r>
            <a:r>
              <a:rPr lang="en-US" i="1" dirty="0"/>
              <a:t>problems that limit progress towards UHC</a:t>
            </a:r>
            <a:r>
              <a:rPr lang="en-US" dirty="0"/>
              <a:t> (final and intermediate) objectives…</a:t>
            </a:r>
          </a:p>
          <a:p>
            <a:pPr marL="914400" lvl="1" indent="-50800">
              <a:buNone/>
            </a:pPr>
            <a:r>
              <a:rPr lang="en-US" sz="2600" dirty="0"/>
              <a:t>… and provide a solid foundation for future development of a system…</a:t>
            </a:r>
          </a:p>
          <a:p>
            <a:r>
              <a:rPr lang="en-US" dirty="0"/>
              <a:t>…that can be feasibly implemented given current and expected future contextual constraints.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4751085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Joe Kutzin, </a:t>
            </a:r>
            <a:r>
              <a:rPr lang="en-US" sz="1100" dirty="0"/>
              <a:t>Study material, WHO advanced course on health financing for universal health coverage for low and middle income countries.</a:t>
            </a:r>
            <a:endParaRPr lang="en-ZA" sz="1100" i="1" dirty="0"/>
          </a:p>
        </p:txBody>
      </p:sp>
    </p:spTree>
    <p:extLst>
      <p:ext uri="{BB962C8B-B14F-4D97-AF65-F5344CB8AC3E}">
        <p14:creationId xmlns:p14="http://schemas.microsoft.com/office/powerpoint/2010/main" val="394821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485900"/>
            <a:ext cx="8077200" cy="3314700"/>
          </a:xfrm>
          <a:prstGeom prst="rect">
            <a:avLst/>
          </a:prstGeom>
          <a:solidFill>
            <a:srgbClr val="C8D7EA"/>
          </a:solidFill>
          <a:ln w="266700">
            <a:solidFill>
              <a:srgbClr val="ABC3D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661484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Risk adjustment mechanism for medical schemes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962868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Norms and standards for equitable financing in provinces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264253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Priority setting authority (NICE or HITAP)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565637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Coding, remuneration, and outcomes authority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867022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Transversal contracts for medicines, surgicals, labs and equipment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3168406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Prepare for a purchaser provider split, improve service delivery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3469791"/>
            <a:ext cx="7391400" cy="298027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State sponsorship for missing middle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3771175"/>
            <a:ext cx="7391400" cy="298027"/>
          </a:xfrm>
          <a:prstGeom prst="rect">
            <a:avLst/>
          </a:prstGeom>
          <a:gradFill>
            <a:gsLst>
              <a:gs pos="0">
                <a:srgbClr val="E7B8B7"/>
              </a:gs>
              <a:gs pos="100000">
                <a:srgbClr val="FDF9F9"/>
              </a:gs>
            </a:gsLst>
          </a:gradFill>
          <a:ln w="22225">
            <a:solidFill>
              <a:srgbClr val="A93D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Stewardship, governance and oversight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4072560"/>
            <a:ext cx="7391400" cy="298027"/>
          </a:xfrm>
          <a:prstGeom prst="rect">
            <a:avLst/>
          </a:prstGeom>
          <a:gradFill>
            <a:gsLst>
              <a:gs pos="0">
                <a:srgbClr val="E7B8B7"/>
              </a:gs>
              <a:gs pos="100000">
                <a:srgbClr val="FDF9F9"/>
              </a:gs>
            </a:gsLst>
          </a:gradFill>
          <a:ln w="22225">
            <a:solidFill>
              <a:srgbClr val="A93D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Creating resources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4373941"/>
            <a:ext cx="7391400" cy="298027"/>
          </a:xfrm>
          <a:prstGeom prst="rect">
            <a:avLst/>
          </a:prstGeom>
          <a:gradFill>
            <a:gsLst>
              <a:gs pos="0">
                <a:srgbClr val="0DFF7A"/>
              </a:gs>
              <a:gs pos="100000">
                <a:srgbClr val="E1FFEF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Revenue collection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4671967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Single health information platform</a:t>
            </a:r>
            <a:endParaRPr lang="en-ZA" dirty="0"/>
          </a:p>
        </p:txBody>
      </p:sp>
      <p:sp>
        <p:nvSpPr>
          <p:cNvPr id="21" name="Rectangle 20"/>
          <p:cNvSpPr/>
          <p:nvPr/>
        </p:nvSpPr>
        <p:spPr>
          <a:xfrm>
            <a:off x="2599387" y="1359042"/>
            <a:ext cx="4148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Single health information platform</a:t>
            </a:r>
            <a:endParaRPr lang="en-ZA" sz="1600" dirty="0"/>
          </a:p>
        </p:txBody>
      </p:sp>
      <p:sp>
        <p:nvSpPr>
          <p:cNvPr id="20" name="Rectangle 19"/>
          <p:cNvSpPr/>
          <p:nvPr/>
        </p:nvSpPr>
        <p:spPr>
          <a:xfrm>
            <a:off x="381000" y="685800"/>
            <a:ext cx="8382000" cy="309457"/>
          </a:xfrm>
          <a:prstGeom prst="rect">
            <a:avLst/>
          </a:prstGeom>
          <a:gradFill>
            <a:gsLst>
              <a:gs pos="0">
                <a:srgbClr val="E7B8B7"/>
              </a:gs>
              <a:gs pos="100000">
                <a:srgbClr val="FDF9F9"/>
              </a:gs>
            </a:gsLst>
          </a:gradFill>
          <a:ln w="22225">
            <a:solidFill>
              <a:srgbClr val="A93D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Service delivery, creating resources, stewardship, governance and oversight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0710" y="3222444"/>
            <a:ext cx="249891" cy="189950"/>
          </a:xfrm>
          <a:prstGeom prst="ellipse">
            <a:avLst/>
          </a:prstGeom>
          <a:gradFill>
            <a:gsLst>
              <a:gs pos="0">
                <a:srgbClr val="E7B8B7"/>
              </a:gs>
              <a:gs pos="100000">
                <a:srgbClr val="FDF9F9"/>
              </a:gs>
            </a:gsLst>
          </a:gradFill>
          <a:ln w="22225">
            <a:solidFill>
              <a:srgbClr val="A93D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16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1022519"/>
            <a:ext cx="1943101" cy="286005"/>
          </a:xfrm>
          <a:prstGeom prst="rect">
            <a:avLst/>
          </a:prstGeom>
          <a:gradFill>
            <a:gsLst>
              <a:gs pos="0">
                <a:srgbClr val="0DFF7A"/>
              </a:gs>
              <a:gs pos="100000">
                <a:srgbClr val="E1FFEF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Revenue collection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27301" y="1024635"/>
            <a:ext cx="1943101" cy="286005"/>
          </a:xfrm>
          <a:prstGeom prst="rect">
            <a:avLst/>
          </a:prstGeom>
          <a:gradFill>
            <a:gsLst>
              <a:gs pos="0">
                <a:srgbClr val="A8AABC"/>
              </a:gs>
              <a:gs pos="100000">
                <a:srgbClr val="EAEAEE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Pooling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0710" y="1715521"/>
            <a:ext cx="249891" cy="189950"/>
          </a:xfrm>
          <a:prstGeom prst="ellipse">
            <a:avLst/>
          </a:prstGeom>
          <a:gradFill>
            <a:gsLst>
              <a:gs pos="0">
                <a:srgbClr val="A8AABC"/>
              </a:gs>
              <a:gs pos="100000">
                <a:srgbClr val="EAEAEE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710" y="2016906"/>
            <a:ext cx="249891" cy="189950"/>
          </a:xfrm>
          <a:prstGeom prst="ellipse">
            <a:avLst/>
          </a:prstGeom>
          <a:gradFill>
            <a:gsLst>
              <a:gs pos="0">
                <a:srgbClr val="A8AABC"/>
              </a:gs>
              <a:gs pos="100000">
                <a:srgbClr val="EAEAEE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55" y="3523828"/>
            <a:ext cx="249891" cy="189950"/>
          </a:xfrm>
          <a:prstGeom prst="ellipse">
            <a:avLst/>
          </a:prstGeom>
          <a:gradFill>
            <a:gsLst>
              <a:gs pos="0">
                <a:srgbClr val="A8AABC"/>
              </a:gs>
              <a:gs pos="100000">
                <a:srgbClr val="EAEAEE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40710" y="3523828"/>
            <a:ext cx="249891" cy="189950"/>
          </a:xfrm>
          <a:prstGeom prst="ellipse">
            <a:avLst/>
          </a:prstGeom>
          <a:gradFill>
            <a:gsLst>
              <a:gs pos="0">
                <a:srgbClr val="0DFF7A"/>
              </a:gs>
              <a:gs pos="100000">
                <a:srgbClr val="E1FFEF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0710" y="2619674"/>
            <a:ext cx="249891" cy="189950"/>
          </a:xfrm>
          <a:prstGeom prst="ellipse">
            <a:avLst/>
          </a:prstGeom>
          <a:gradFill>
            <a:gsLst>
              <a:gs pos="0">
                <a:srgbClr val="E7B8B7"/>
              </a:gs>
              <a:gs pos="100000">
                <a:srgbClr val="FDF9F9"/>
              </a:gs>
            </a:gsLst>
          </a:gradFill>
          <a:ln w="22225">
            <a:solidFill>
              <a:srgbClr val="A93D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3601" y="1024635"/>
            <a:ext cx="1943101" cy="286005"/>
          </a:xfrm>
          <a:prstGeom prst="rect">
            <a:avLst/>
          </a:prstGeom>
          <a:gradFill>
            <a:gsLst>
              <a:gs pos="0">
                <a:srgbClr val="FFFFAF"/>
              </a:gs>
              <a:gs pos="100000">
                <a:srgbClr val="FFFFF3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Purchasing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40710" y="2921059"/>
            <a:ext cx="249891" cy="189950"/>
          </a:xfrm>
          <a:prstGeom prst="ellipse">
            <a:avLst/>
          </a:prstGeom>
          <a:gradFill>
            <a:gsLst>
              <a:gs pos="0">
                <a:srgbClr val="FFFFAF"/>
              </a:gs>
              <a:gs pos="100000">
                <a:srgbClr val="FFFFF3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8455" y="3222444"/>
            <a:ext cx="249891" cy="189950"/>
          </a:xfrm>
          <a:prstGeom prst="ellipse">
            <a:avLst/>
          </a:prstGeom>
          <a:gradFill>
            <a:gsLst>
              <a:gs pos="0">
                <a:srgbClr val="FFFFAF"/>
              </a:gs>
              <a:gs pos="100000">
                <a:srgbClr val="FFFFF3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19900" y="1029970"/>
            <a:ext cx="1943101" cy="284480"/>
          </a:xfrm>
          <a:prstGeom prst="rect">
            <a:avLst/>
          </a:prstGeom>
          <a:gradFill>
            <a:gsLst>
              <a:gs pos="0">
                <a:srgbClr val="C981CB"/>
              </a:gs>
              <a:gs pos="100000">
                <a:srgbClr val="F9F1F9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Benefits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0710" y="2318290"/>
            <a:ext cx="249891" cy="189950"/>
          </a:xfrm>
          <a:prstGeom prst="ellipse">
            <a:avLst/>
          </a:prstGeom>
          <a:gradFill>
            <a:gsLst>
              <a:gs pos="0">
                <a:srgbClr val="C981CB"/>
              </a:gs>
              <a:gs pos="100000">
                <a:srgbClr val="F9F1F9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0" y="1661483"/>
            <a:ext cx="1600200" cy="602769"/>
          </a:xfrm>
          <a:prstGeom prst="rect">
            <a:avLst/>
          </a:prstGeom>
          <a:gradFill>
            <a:gsLst>
              <a:gs pos="0">
                <a:srgbClr val="ACC8EA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Virtual single risk pool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8455" y="2619675"/>
            <a:ext cx="249891" cy="189950"/>
          </a:xfrm>
          <a:prstGeom prst="ellipse">
            <a:avLst/>
          </a:prstGeom>
          <a:gradFill>
            <a:gsLst>
              <a:gs pos="0">
                <a:srgbClr val="FFFFAF"/>
              </a:gs>
              <a:gs pos="100000">
                <a:srgbClr val="FFFFF3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80"/>
            <a:ext cx="8153400" cy="479821"/>
          </a:xfrm>
        </p:spPr>
        <p:txBody>
          <a:bodyPr/>
          <a:lstStyle/>
          <a:p>
            <a:r>
              <a:rPr lang="en-US" dirty="0"/>
              <a:t>Interventions towards UHC</a:t>
            </a:r>
            <a:endParaRPr lang="en-ZA" dirty="0"/>
          </a:p>
        </p:txBody>
      </p:sp>
      <p:sp>
        <p:nvSpPr>
          <p:cNvPr id="39" name="Oval 38"/>
          <p:cNvSpPr/>
          <p:nvPr/>
        </p:nvSpPr>
        <p:spPr>
          <a:xfrm>
            <a:off x="7010401" y="1981750"/>
            <a:ext cx="249891" cy="189950"/>
          </a:xfrm>
          <a:prstGeom prst="ellipse">
            <a:avLst/>
          </a:prstGeom>
          <a:gradFill>
            <a:gsLst>
              <a:gs pos="0">
                <a:srgbClr val="A8AABC"/>
              </a:gs>
              <a:gs pos="100000">
                <a:srgbClr val="EAEAEE"/>
              </a:gs>
            </a:gsLst>
          </a:gra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827" y="4929391"/>
            <a:ext cx="83545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Based on:</a:t>
            </a:r>
            <a:r>
              <a:rPr lang="en-US" sz="1100" b="1" dirty="0"/>
              <a:t> MMI Health.</a:t>
            </a:r>
            <a:r>
              <a:rPr lang="en-US" sz="1100" dirty="0"/>
              <a:t> </a:t>
            </a:r>
            <a:r>
              <a:rPr lang="en-US" sz="1100" i="1" dirty="0"/>
              <a:t>MMI Comments on NHI White Paper. </a:t>
            </a:r>
            <a:r>
              <a:rPr lang="en-US" sz="1100" dirty="0"/>
              <a:t>Pretoria : MMI Holdings, 31 May 2016.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262659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422671"/>
          </a:xfrm>
        </p:spPr>
        <p:txBody>
          <a:bodyPr/>
          <a:lstStyle/>
          <a:p>
            <a:r>
              <a:rPr lang="en-US" sz="2000" dirty="0"/>
              <a:t>Potential cost-containing policy interventions achievable through the PMB review</a:t>
            </a:r>
            <a:endParaRPr lang="en-ZA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47648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Based on: </a:t>
            </a:r>
            <a:r>
              <a:rPr lang="en-US" sz="900" b="1" dirty="0"/>
              <a:t>Moreno-Serra, Rodrigo.</a:t>
            </a:r>
            <a:r>
              <a:rPr lang="en-US" sz="900" dirty="0"/>
              <a:t> The impact of cost-containment policies on health expenditure. [book auth.] OECD. </a:t>
            </a:r>
            <a:r>
              <a:rPr lang="en-US" sz="900" i="1" dirty="0"/>
              <a:t>Fiscal Sustainability of Health Systems. Bridging Health and Finance Perspectives. </a:t>
            </a:r>
            <a:r>
              <a:rPr lang="en-US" sz="900" dirty="0"/>
              <a:t>Paris : OECD Publishing, 2015.</a:t>
            </a:r>
            <a:endParaRPr lang="en-ZA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33" y="819150"/>
            <a:ext cx="5943601" cy="394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8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7620000" cy="251221"/>
          </a:xfrm>
        </p:spPr>
        <p:txBody>
          <a:bodyPr/>
          <a:lstStyle/>
          <a:p>
            <a:r>
              <a:rPr lang="en-US" sz="3200" dirty="0"/>
              <a:t>Impact of unqualified access to medicines</a:t>
            </a:r>
            <a:endParaRPr lang="en-Z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5" y="857097"/>
            <a:ext cx="6312695" cy="36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58" y="4804036"/>
            <a:ext cx="891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/>
              <a:t>Thiboonboon</a:t>
            </a:r>
            <a:r>
              <a:rPr lang="en-US" sz="1000" b="1" dirty="0"/>
              <a:t>, </a:t>
            </a:r>
            <a:r>
              <a:rPr lang="en-US" sz="1000" b="1" dirty="0" err="1"/>
              <a:t>Kittiphong</a:t>
            </a:r>
            <a:r>
              <a:rPr lang="en-US" sz="1000" b="1" dirty="0"/>
              <a:t>, et al., et al.</a:t>
            </a:r>
            <a:r>
              <a:rPr lang="en-US" sz="1000" dirty="0"/>
              <a:t> f1000research.com. </a:t>
            </a:r>
            <a:r>
              <a:rPr lang="en-US" sz="1000" i="1" dirty="0"/>
              <a:t>Policy Brief: Reaching the low-hanging fruits of Vietnam’s Health Benefit Package reform [version 1; not peer reviewed]. </a:t>
            </a:r>
            <a:r>
              <a:rPr lang="en-US" sz="1000" dirty="0"/>
              <a:t>[Online] March 1, 2017. https://f1000research.com/documents/6-203.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46105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190750"/>
            <a:ext cx="7772400" cy="1021556"/>
          </a:xfrm>
        </p:spPr>
        <p:txBody>
          <a:bodyPr/>
          <a:lstStyle/>
          <a:p>
            <a:r>
              <a:rPr lang="en-US" dirty="0"/>
              <a:t>Proposed PMB review process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809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Sequencing of the process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Provide clarity on policy objectives</a:t>
            </a:r>
          </a:p>
          <a:p>
            <a:r>
              <a:rPr lang="en-US" dirty="0"/>
              <a:t>Consider approaches to identify priority interventions that must be included in the package</a:t>
            </a:r>
          </a:p>
          <a:p>
            <a:r>
              <a:rPr lang="en-US" dirty="0"/>
              <a:t>Define the package based on an agreed upon prioritisation mechanism</a:t>
            </a:r>
          </a:p>
          <a:p>
            <a:r>
              <a:rPr lang="en-US" dirty="0"/>
              <a:t>Develop clinical guidelines inclusive of algorithms for chronic disease management, screening for public health priorities and diagnostic guidelines</a:t>
            </a:r>
          </a:p>
          <a:p>
            <a:r>
              <a:rPr lang="en-US" dirty="0"/>
              <a:t>Cost the revised PMB package</a:t>
            </a:r>
          </a:p>
          <a:p>
            <a:r>
              <a:rPr lang="en-US" dirty="0"/>
              <a:t>Estimate the affordability level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6176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governance structure</a:t>
            </a:r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8040985"/>
              </p:ext>
            </p:extLst>
          </p:nvPr>
        </p:nvGraphicFramePr>
        <p:xfrm>
          <a:off x="1143000" y="819150"/>
          <a:ext cx="70104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03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19350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prioritisation process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959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priority services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1845"/>
              </p:ext>
            </p:extLst>
          </p:nvPr>
        </p:nvGraphicFramePr>
        <p:xfrm>
          <a:off x="457200" y="952754"/>
          <a:ext cx="8229600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716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Service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1) Maternity &amp; new born care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2) Primary prevention and secondary prevention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3) Chronic disease management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4) Reproductive services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5) Comfort care 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282575" marR="0" indent="-282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6) Fatal conditions, where treatment is aimed at disease modification or cure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282575" marR="0" indent="-28257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ZA" sz="1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 Nonfatal conditions, where treatment is aimed at disease modification or cure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8) Self-limiting conditions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Z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9) Inconsequential care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Z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478155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dirty="0"/>
              <a:t>Oregon Health Services Commission.</a:t>
            </a:r>
            <a:r>
              <a:rPr lang="en-ZA" sz="900" dirty="0"/>
              <a:t> Prioritization of Health Services. A Report to the Governor and the 74th Oregon Legislative Assembly. </a:t>
            </a:r>
            <a:r>
              <a:rPr lang="en-ZA" sz="900" i="1" dirty="0"/>
              <a:t>Oregon.gov. </a:t>
            </a:r>
            <a:r>
              <a:rPr lang="en-ZA" sz="900" dirty="0"/>
              <a:t>[Online] 2007. [Cited: 5 February 2017.] https://www.oregon.gov/oha/herc/Documents/2007-09%20Biennial%20Report%20to%20Governor%20and%20Legislature,%20June%202007.pdf.</a:t>
            </a:r>
          </a:p>
        </p:txBody>
      </p:sp>
    </p:spTree>
    <p:extLst>
      <p:ext uri="{BB962C8B-B14F-4D97-AF65-F5344CB8AC3E}">
        <p14:creationId xmlns:p14="http://schemas.microsoft.com/office/powerpoint/2010/main" val="429197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impact on health and social security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09750"/>
            <a:ext cx="822959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79077"/>
            <a:ext cx="82296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b="1" dirty="0"/>
              <a:t>Oregon Health Services Commission.</a:t>
            </a:r>
            <a:r>
              <a:rPr lang="en-ZA" sz="1050" dirty="0"/>
              <a:t> Prioritization of Health Services. A Report to the Governor and the 74th Oregon Legislative Assembly. </a:t>
            </a:r>
            <a:r>
              <a:rPr lang="en-ZA" sz="1050" i="1" dirty="0"/>
              <a:t>Oregon.gov. </a:t>
            </a:r>
            <a:r>
              <a:rPr lang="en-ZA" sz="1050" dirty="0"/>
              <a:t>[Online] 2007. [Cited: 5 February 2017.] https://www.oregon.gov/oha/herc/Documents/2007-09%20Biennial%20Report%20to%20Governor%20and%20Legislature,%20June%202007.pdf.</a:t>
            </a:r>
          </a:p>
        </p:txBody>
      </p:sp>
    </p:spTree>
    <p:extLst>
      <p:ext uri="{BB962C8B-B14F-4D97-AF65-F5344CB8AC3E}">
        <p14:creationId xmlns:p14="http://schemas.microsoft.com/office/powerpoint/2010/main" val="68317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Challenges with the PMB package</a:t>
            </a:r>
          </a:p>
          <a:p>
            <a:r>
              <a:rPr lang="en-US" dirty="0"/>
              <a:t>Policy uncertainty – potential interventions towards Universal Health Coverage</a:t>
            </a:r>
          </a:p>
          <a:p>
            <a:r>
              <a:rPr lang="en-US" dirty="0"/>
              <a:t>Proposed PMB review Process</a:t>
            </a:r>
          </a:p>
          <a:p>
            <a:pPr lvl="1"/>
            <a:r>
              <a:rPr lang="en-US" dirty="0"/>
              <a:t>Formal priority setting process</a:t>
            </a:r>
          </a:p>
          <a:p>
            <a:pPr lvl="1"/>
            <a:r>
              <a:rPr lang="en-US" dirty="0"/>
              <a:t>Iterative, transparent, participative – this reform requires broad acceptance by all participants </a:t>
            </a:r>
          </a:p>
          <a:p>
            <a:pPr lvl="1"/>
            <a:r>
              <a:rPr lang="en-US" dirty="0"/>
              <a:t>Elaborate, complex, technically difficult – high risk of failure</a:t>
            </a:r>
          </a:p>
          <a:p>
            <a:r>
              <a:rPr lang="en-US" dirty="0"/>
              <a:t>Sustainability interventions</a:t>
            </a:r>
          </a:p>
          <a:p>
            <a:r>
              <a:rPr lang="en-US" dirty="0"/>
              <a:t>Proposed package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036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outcome of the prioritisation process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1123950"/>
            <a:ext cx="8150224" cy="32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79077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100" b="1" dirty="0"/>
              <a:t>Oregon Health Services Commission.</a:t>
            </a:r>
            <a:r>
              <a:rPr lang="en-ZA" sz="1100" dirty="0"/>
              <a:t> Prioritization of Health Services. A Report to the Governor and the 74th Oregon Legislative Assembly. </a:t>
            </a:r>
            <a:r>
              <a:rPr lang="en-ZA" sz="1100" i="1" dirty="0"/>
              <a:t>Oregon.gov. </a:t>
            </a:r>
            <a:r>
              <a:rPr lang="en-ZA" sz="1100" dirty="0"/>
              <a:t>[Online] 2007. [Cited: 5 February 2017.] https://www.oregon.gov/oha/herc/Documents/2007-09%20Biennial%20Report%20to%20Governor%20and%20Legislature,%20June%202007.pdf.</a:t>
            </a:r>
          </a:p>
        </p:txBody>
      </p:sp>
    </p:spTree>
    <p:extLst>
      <p:ext uri="{BB962C8B-B14F-4D97-AF65-F5344CB8AC3E}">
        <p14:creationId xmlns:p14="http://schemas.microsoft.com/office/powerpoint/2010/main" val="111312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impact on affordability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nature and of scope the package significantly influenced by sustainability measures </a:t>
            </a:r>
          </a:p>
          <a:p>
            <a:r>
              <a:rPr lang="en-US" dirty="0"/>
              <a:t>Use Living Conditions Survey data:  Estimate affordability to households and impact on membership numbers</a:t>
            </a:r>
          </a:p>
          <a:p>
            <a:r>
              <a:rPr lang="en-US" dirty="0"/>
              <a:t>Use model to determine final scope of the Low Cost Benefit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320" y="4781550"/>
            <a:ext cx="861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/>
              <a:t> Living Conditions of Households in South </a:t>
            </a:r>
            <a:r>
              <a:rPr lang="en-ZA" sz="900" dirty="0" err="1"/>
              <a:t>Africa.An</a:t>
            </a:r>
            <a:r>
              <a:rPr lang="en-ZA" sz="900" dirty="0"/>
              <a:t> analysis of household expenditure and income data using the LCS 2014/2015. </a:t>
            </a:r>
            <a:r>
              <a:rPr lang="en-ZA" sz="900" b="1" dirty="0"/>
              <a:t>Statistics South Africa.</a:t>
            </a:r>
            <a:r>
              <a:rPr lang="en-ZA" sz="900" dirty="0"/>
              <a:t> Pretoria : Statistics South Africa, 27 January 2017. Statistical release </a:t>
            </a:r>
            <a:r>
              <a:rPr lang="en-ZA" sz="900" dirty="0" err="1"/>
              <a:t>P0310</a:t>
            </a:r>
            <a:r>
              <a:rPr lang="en-ZA" sz="900" dirty="0"/>
              <a:t>.</a:t>
            </a:r>
          </a:p>
          <a:p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394657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038350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sustainability interventions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799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Sustainability measures for consideration</a:t>
            </a:r>
            <a:endParaRPr lang="en-Z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Create primary care teams</a:t>
            </a:r>
          </a:p>
          <a:p>
            <a:r>
              <a:rPr lang="en-US" dirty="0"/>
              <a:t>Employment of health professionals by hospitals</a:t>
            </a:r>
          </a:p>
          <a:p>
            <a:r>
              <a:rPr lang="en-US" dirty="0"/>
              <a:t>Tariff determination and reimbursement mechanisms</a:t>
            </a:r>
          </a:p>
          <a:p>
            <a:r>
              <a:rPr lang="en-US" dirty="0"/>
              <a:t>Availability of vaccines, medicines, disposables and laboratory services at state tender prices</a:t>
            </a:r>
          </a:p>
          <a:p>
            <a:r>
              <a:rPr lang="en-US" dirty="0"/>
              <a:t>Clinical coding systems and groupers</a:t>
            </a:r>
          </a:p>
          <a:p>
            <a:r>
              <a:rPr lang="en-US" dirty="0"/>
              <a:t>Incentives to focus on improved health</a:t>
            </a:r>
          </a:p>
          <a:p>
            <a:r>
              <a:rPr lang="en-US" dirty="0"/>
              <a:t>Protection of risk pools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904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190750"/>
            <a:ext cx="7772400" cy="1021556"/>
          </a:xfrm>
        </p:spPr>
        <p:txBody>
          <a:bodyPr/>
          <a:lstStyle/>
          <a:p>
            <a:r>
              <a:rPr lang="en-US" dirty="0"/>
              <a:t>Proposed PMB package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7544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263" y="0"/>
            <a:ext cx="7267938" cy="666750"/>
          </a:xfrm>
        </p:spPr>
        <p:txBody>
          <a:bodyPr/>
          <a:lstStyle/>
          <a:p>
            <a:r>
              <a:rPr lang="en-US" dirty="0"/>
              <a:t>Package design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179076"/>
            <a:ext cx="3200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1)	Maternity &amp; new born care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2)	Primary prevention and secondary prevention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3)	Chronic disease management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4)	Reproductive services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5)	Comfort care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6)	Fatal conditions, where treatment is aimed at disease modification or cure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7)	Nonfatal conditions, where treatment is aimed at disease modification or cure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8)	Self-limiting conditions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1700" dirty="0"/>
              <a:t>9)	Inconsequential care</a:t>
            </a:r>
            <a:endParaRPr lang="en-ZA" sz="1700" dirty="0"/>
          </a:p>
        </p:txBody>
      </p:sp>
      <p:sp>
        <p:nvSpPr>
          <p:cNvPr id="11" name="Right Triangle 10"/>
          <p:cNvSpPr/>
          <p:nvPr/>
        </p:nvSpPr>
        <p:spPr>
          <a:xfrm>
            <a:off x="3962400" y="1388261"/>
            <a:ext cx="4463584" cy="3532002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0" fmla="*/ 0 w 4433104"/>
              <a:gd name="connsiteY0" fmla="*/ 914400 h 914400"/>
              <a:gd name="connsiteX1" fmla="*/ 0 w 4433104"/>
              <a:gd name="connsiteY1" fmla="*/ 0 h 914400"/>
              <a:gd name="connsiteX2" fmla="*/ 4433104 w 4433104"/>
              <a:gd name="connsiteY2" fmla="*/ 0 h 914400"/>
              <a:gd name="connsiteX3" fmla="*/ 0 w 4433104"/>
              <a:gd name="connsiteY3" fmla="*/ 914400 h 914400"/>
              <a:gd name="connsiteX0" fmla="*/ 69448 w 4433104"/>
              <a:gd name="connsiteY0" fmla="*/ 4977113 h 4977113"/>
              <a:gd name="connsiteX1" fmla="*/ 0 w 4433104"/>
              <a:gd name="connsiteY1" fmla="*/ 0 h 4977113"/>
              <a:gd name="connsiteX2" fmla="*/ 4433104 w 4433104"/>
              <a:gd name="connsiteY2" fmla="*/ 0 h 4977113"/>
              <a:gd name="connsiteX3" fmla="*/ 69448 w 4433104"/>
              <a:gd name="connsiteY3" fmla="*/ 4977113 h 4977113"/>
              <a:gd name="connsiteX0" fmla="*/ 34724 w 4433104"/>
              <a:gd name="connsiteY0" fmla="*/ 4977113 h 4977113"/>
              <a:gd name="connsiteX1" fmla="*/ 0 w 4433104"/>
              <a:gd name="connsiteY1" fmla="*/ 0 h 4977113"/>
              <a:gd name="connsiteX2" fmla="*/ 4433104 w 4433104"/>
              <a:gd name="connsiteY2" fmla="*/ 0 h 4977113"/>
              <a:gd name="connsiteX3" fmla="*/ 34724 w 4433104"/>
              <a:gd name="connsiteY3" fmla="*/ 4977113 h 4977113"/>
              <a:gd name="connsiteX0" fmla="*/ 23149 w 4433104"/>
              <a:gd name="connsiteY0" fmla="*/ 4942388 h 4942388"/>
              <a:gd name="connsiteX1" fmla="*/ 0 w 4433104"/>
              <a:gd name="connsiteY1" fmla="*/ 0 h 4942388"/>
              <a:gd name="connsiteX2" fmla="*/ 4433104 w 4433104"/>
              <a:gd name="connsiteY2" fmla="*/ 0 h 4942388"/>
              <a:gd name="connsiteX3" fmla="*/ 23149 w 4433104"/>
              <a:gd name="connsiteY3" fmla="*/ 4942388 h 4942388"/>
              <a:gd name="connsiteX0" fmla="*/ 4861 w 4433104"/>
              <a:gd name="connsiteY0" fmla="*/ 5003348 h 5003348"/>
              <a:gd name="connsiteX1" fmla="*/ 0 w 4433104"/>
              <a:gd name="connsiteY1" fmla="*/ 0 h 5003348"/>
              <a:gd name="connsiteX2" fmla="*/ 4433104 w 4433104"/>
              <a:gd name="connsiteY2" fmla="*/ 0 h 5003348"/>
              <a:gd name="connsiteX3" fmla="*/ 4861 w 4433104"/>
              <a:gd name="connsiteY3" fmla="*/ 5003348 h 5003348"/>
              <a:gd name="connsiteX0" fmla="*/ 4861 w 4463584"/>
              <a:gd name="connsiteY0" fmla="*/ 5003348 h 5003348"/>
              <a:gd name="connsiteX1" fmla="*/ 0 w 4463584"/>
              <a:gd name="connsiteY1" fmla="*/ 0 h 5003348"/>
              <a:gd name="connsiteX2" fmla="*/ 4463584 w 4463584"/>
              <a:gd name="connsiteY2" fmla="*/ 0 h 5003348"/>
              <a:gd name="connsiteX3" fmla="*/ 4861 w 4463584"/>
              <a:gd name="connsiteY3" fmla="*/ 5003348 h 500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3584" h="5003348">
                <a:moveTo>
                  <a:pt x="4861" y="5003348"/>
                </a:moveTo>
                <a:cubicBezTo>
                  <a:pt x="3241" y="3335565"/>
                  <a:pt x="1620" y="1667783"/>
                  <a:pt x="0" y="0"/>
                </a:cubicBezTo>
                <a:lnTo>
                  <a:pt x="4463584" y="0"/>
                </a:lnTo>
                <a:lnTo>
                  <a:pt x="4861" y="5003348"/>
                </a:lnTo>
                <a:close/>
              </a:path>
            </a:pathLst>
          </a:custGeom>
          <a:gradFill>
            <a:gsLst>
              <a:gs pos="0">
                <a:srgbClr val="82ACDE"/>
              </a:gs>
              <a:gs pos="100000">
                <a:srgbClr val="E7F0FF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Basic NHI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package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NHI basic package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Low cost benefit options</a:t>
            </a:r>
          </a:p>
          <a:p>
            <a:r>
              <a:rPr lang="en-US" sz="1600" b="1" dirty="0">
                <a:solidFill>
                  <a:srgbClr val="004C1D"/>
                </a:solidFill>
              </a:rPr>
              <a:t>Address public health priorities</a:t>
            </a:r>
          </a:p>
          <a:p>
            <a:r>
              <a:rPr lang="en-US" sz="1600" b="1" dirty="0">
                <a:solidFill>
                  <a:srgbClr val="004C1D"/>
                </a:solidFill>
              </a:rPr>
              <a:t>Low cost, high frequency, </a:t>
            </a:r>
          </a:p>
          <a:p>
            <a:r>
              <a:rPr lang="en-US" sz="1600" b="1" dirty="0">
                <a:solidFill>
                  <a:srgbClr val="004C1D"/>
                </a:solidFill>
              </a:rPr>
              <a:t>predictable events</a:t>
            </a:r>
          </a:p>
          <a:p>
            <a:endParaRPr lang="en-ZA" sz="1400" b="1" dirty="0">
              <a:solidFill>
                <a:schemeClr val="tx1"/>
              </a:solidFill>
            </a:endParaRPr>
          </a:p>
        </p:txBody>
      </p:sp>
      <p:sp>
        <p:nvSpPr>
          <p:cNvPr id="12" name="Right Triangle 10"/>
          <p:cNvSpPr/>
          <p:nvPr/>
        </p:nvSpPr>
        <p:spPr>
          <a:xfrm>
            <a:off x="3962401" y="1376183"/>
            <a:ext cx="4444061" cy="3557767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0" fmla="*/ 0 w 4433104"/>
              <a:gd name="connsiteY0" fmla="*/ 914400 h 914400"/>
              <a:gd name="connsiteX1" fmla="*/ 0 w 4433104"/>
              <a:gd name="connsiteY1" fmla="*/ 0 h 914400"/>
              <a:gd name="connsiteX2" fmla="*/ 4433104 w 4433104"/>
              <a:gd name="connsiteY2" fmla="*/ 0 h 914400"/>
              <a:gd name="connsiteX3" fmla="*/ 0 w 4433104"/>
              <a:gd name="connsiteY3" fmla="*/ 914400 h 914400"/>
              <a:gd name="connsiteX0" fmla="*/ 69448 w 4433104"/>
              <a:gd name="connsiteY0" fmla="*/ 4977113 h 4977113"/>
              <a:gd name="connsiteX1" fmla="*/ 0 w 4433104"/>
              <a:gd name="connsiteY1" fmla="*/ 0 h 4977113"/>
              <a:gd name="connsiteX2" fmla="*/ 4433104 w 4433104"/>
              <a:gd name="connsiteY2" fmla="*/ 0 h 4977113"/>
              <a:gd name="connsiteX3" fmla="*/ 69448 w 4433104"/>
              <a:gd name="connsiteY3" fmla="*/ 4977113 h 4977113"/>
              <a:gd name="connsiteX0" fmla="*/ 34724 w 4433104"/>
              <a:gd name="connsiteY0" fmla="*/ 4977113 h 4977113"/>
              <a:gd name="connsiteX1" fmla="*/ 0 w 4433104"/>
              <a:gd name="connsiteY1" fmla="*/ 0 h 4977113"/>
              <a:gd name="connsiteX2" fmla="*/ 4433104 w 4433104"/>
              <a:gd name="connsiteY2" fmla="*/ 0 h 4977113"/>
              <a:gd name="connsiteX3" fmla="*/ 34724 w 4433104"/>
              <a:gd name="connsiteY3" fmla="*/ 4977113 h 4977113"/>
              <a:gd name="connsiteX0" fmla="*/ 23149 w 4433104"/>
              <a:gd name="connsiteY0" fmla="*/ 4942388 h 4942388"/>
              <a:gd name="connsiteX1" fmla="*/ 0 w 4433104"/>
              <a:gd name="connsiteY1" fmla="*/ 0 h 4942388"/>
              <a:gd name="connsiteX2" fmla="*/ 4433104 w 4433104"/>
              <a:gd name="connsiteY2" fmla="*/ 0 h 4942388"/>
              <a:gd name="connsiteX3" fmla="*/ 23149 w 4433104"/>
              <a:gd name="connsiteY3" fmla="*/ 4942388 h 4942388"/>
              <a:gd name="connsiteX0" fmla="*/ 4618298 w 4618298"/>
              <a:gd name="connsiteY0" fmla="*/ 5000261 h 5000261"/>
              <a:gd name="connsiteX1" fmla="*/ 0 w 4618298"/>
              <a:gd name="connsiteY1" fmla="*/ 0 h 5000261"/>
              <a:gd name="connsiteX2" fmla="*/ 4433104 w 4618298"/>
              <a:gd name="connsiteY2" fmla="*/ 0 h 5000261"/>
              <a:gd name="connsiteX3" fmla="*/ 4618298 w 4618298"/>
              <a:gd name="connsiteY3" fmla="*/ 5000261 h 5000261"/>
              <a:gd name="connsiteX0" fmla="*/ 4734045 w 4734045"/>
              <a:gd name="connsiteY0" fmla="*/ 5000261 h 5000261"/>
              <a:gd name="connsiteX1" fmla="*/ 0 w 4734045"/>
              <a:gd name="connsiteY1" fmla="*/ 4826643 h 5000261"/>
              <a:gd name="connsiteX2" fmla="*/ 4548851 w 4734045"/>
              <a:gd name="connsiteY2" fmla="*/ 0 h 5000261"/>
              <a:gd name="connsiteX3" fmla="*/ 4734045 w 4734045"/>
              <a:gd name="connsiteY3" fmla="*/ 5000261 h 5000261"/>
              <a:gd name="connsiteX0" fmla="*/ 4734045 w 4734045"/>
              <a:gd name="connsiteY0" fmla="*/ 5150732 h 5150732"/>
              <a:gd name="connsiteX1" fmla="*/ 0 w 4734045"/>
              <a:gd name="connsiteY1" fmla="*/ 4977114 h 5150732"/>
              <a:gd name="connsiteX2" fmla="*/ 4433104 w 4734045"/>
              <a:gd name="connsiteY2" fmla="*/ 0 h 5150732"/>
              <a:gd name="connsiteX3" fmla="*/ 4734045 w 4734045"/>
              <a:gd name="connsiteY3" fmla="*/ 5150732 h 5150732"/>
              <a:gd name="connsiteX0" fmla="*/ 4375230 w 4433104"/>
              <a:gd name="connsiteY0" fmla="*/ 5046560 h 5046560"/>
              <a:gd name="connsiteX1" fmla="*/ 0 w 4433104"/>
              <a:gd name="connsiteY1" fmla="*/ 4977114 h 5046560"/>
              <a:gd name="connsiteX2" fmla="*/ 4433104 w 4433104"/>
              <a:gd name="connsiteY2" fmla="*/ 0 h 5046560"/>
              <a:gd name="connsiteX3" fmla="*/ 4375230 w 4433104"/>
              <a:gd name="connsiteY3" fmla="*/ 5046560 h 5046560"/>
              <a:gd name="connsiteX0" fmla="*/ 4375230 w 4421529"/>
              <a:gd name="connsiteY0" fmla="*/ 5058134 h 5058134"/>
              <a:gd name="connsiteX1" fmla="*/ 0 w 4421529"/>
              <a:gd name="connsiteY1" fmla="*/ 4988688 h 5058134"/>
              <a:gd name="connsiteX2" fmla="*/ 4421529 w 4421529"/>
              <a:gd name="connsiteY2" fmla="*/ 0 h 5058134"/>
              <a:gd name="connsiteX3" fmla="*/ 4375230 w 4421529"/>
              <a:gd name="connsiteY3" fmla="*/ 5058134 h 5058134"/>
              <a:gd name="connsiteX0" fmla="*/ 4409954 w 4456253"/>
              <a:gd name="connsiteY0" fmla="*/ 5058134 h 5058134"/>
              <a:gd name="connsiteX1" fmla="*/ 0 w 4456253"/>
              <a:gd name="connsiteY1" fmla="*/ 5011837 h 5058134"/>
              <a:gd name="connsiteX2" fmla="*/ 4456253 w 4456253"/>
              <a:gd name="connsiteY2" fmla="*/ 0 h 5058134"/>
              <a:gd name="connsiteX3" fmla="*/ 4409954 w 4456253"/>
              <a:gd name="connsiteY3" fmla="*/ 5058134 h 5058134"/>
              <a:gd name="connsiteX0" fmla="*/ 4409954 w 4444061"/>
              <a:gd name="connsiteY0" fmla="*/ 5033750 h 5033750"/>
              <a:gd name="connsiteX1" fmla="*/ 0 w 4444061"/>
              <a:gd name="connsiteY1" fmla="*/ 4987453 h 5033750"/>
              <a:gd name="connsiteX2" fmla="*/ 4444061 w 4444061"/>
              <a:gd name="connsiteY2" fmla="*/ 0 h 5033750"/>
              <a:gd name="connsiteX3" fmla="*/ 4409954 w 4444061"/>
              <a:gd name="connsiteY3" fmla="*/ 5033750 h 5033750"/>
              <a:gd name="connsiteX0" fmla="*/ 4409954 w 4444061"/>
              <a:gd name="connsiteY0" fmla="*/ 5039846 h 5039846"/>
              <a:gd name="connsiteX1" fmla="*/ 0 w 4444061"/>
              <a:gd name="connsiteY1" fmla="*/ 4993549 h 5039846"/>
              <a:gd name="connsiteX2" fmla="*/ 4444061 w 4444061"/>
              <a:gd name="connsiteY2" fmla="*/ 0 h 5039846"/>
              <a:gd name="connsiteX3" fmla="*/ 4409954 w 4444061"/>
              <a:gd name="connsiteY3" fmla="*/ 5039846 h 503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061" h="5039846">
                <a:moveTo>
                  <a:pt x="4409954" y="5039846"/>
                </a:moveTo>
                <a:lnTo>
                  <a:pt x="0" y="4993549"/>
                </a:lnTo>
                <a:lnTo>
                  <a:pt x="4444061" y="0"/>
                </a:lnTo>
                <a:lnTo>
                  <a:pt x="4409954" y="5039846"/>
                </a:lnTo>
                <a:close/>
              </a:path>
            </a:pathLst>
          </a:custGeom>
          <a:gradFill>
            <a:gsLst>
              <a:gs pos="0">
                <a:srgbClr val="82ACDE"/>
              </a:gs>
              <a:gs pos="100000">
                <a:srgbClr val="E7F0FF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Supplementary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package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</a:rPr>
              <a:t>Comprehensive package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</a:rPr>
              <a:t>High cost,  unpredictable,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</a:rPr>
              <a:t>low frequency events</a:t>
            </a:r>
          </a:p>
          <a:p>
            <a:pPr algn="r"/>
            <a:r>
              <a:rPr lang="en-US" sz="1600" b="1" dirty="0">
                <a:solidFill>
                  <a:srgbClr val="004C1D"/>
                </a:solidFill>
              </a:rPr>
              <a:t>Protect risk pools</a:t>
            </a:r>
          </a:p>
          <a:p>
            <a:pPr algn="r"/>
            <a:r>
              <a:rPr lang="en-US" sz="1600" b="1" dirty="0">
                <a:solidFill>
                  <a:srgbClr val="004C1D"/>
                </a:solidFill>
              </a:rPr>
              <a:t>Financial protection for catastrophic events</a:t>
            </a:r>
            <a:endParaRPr lang="en-ZA" sz="1600" b="1" dirty="0">
              <a:solidFill>
                <a:srgbClr val="004C1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918983"/>
            <a:ext cx="2222030" cy="4001280"/>
          </a:xfrm>
          <a:prstGeom prst="rect">
            <a:avLst/>
          </a:prstGeom>
          <a:noFill/>
          <a:ln>
            <a:solidFill>
              <a:srgbClr val="FF0000">
                <a:alpha val="29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rgbClr val="004C1D"/>
                </a:solidFill>
              </a:rPr>
              <a:t>Out of hospital</a:t>
            </a:r>
            <a:endParaRPr lang="en-ZA" sz="1400" dirty="0">
              <a:solidFill>
                <a:srgbClr val="004C1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918983"/>
            <a:ext cx="2212269" cy="4001280"/>
          </a:xfrm>
          <a:prstGeom prst="rect">
            <a:avLst/>
          </a:prstGeom>
          <a:noFill/>
          <a:ln>
            <a:solidFill>
              <a:srgbClr val="FF0000">
                <a:alpha val="29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rgbClr val="004C1D"/>
                </a:solidFill>
              </a:rPr>
              <a:t>In hospital</a:t>
            </a:r>
          </a:p>
          <a:p>
            <a:pPr algn="ctr"/>
            <a:r>
              <a:rPr lang="en-US" sz="1400" dirty="0">
                <a:solidFill>
                  <a:srgbClr val="004C1D"/>
                </a:solidFill>
              </a:rPr>
              <a:t>Specialist care</a:t>
            </a:r>
            <a:endParaRPr lang="en-ZA" sz="1400" dirty="0">
              <a:solidFill>
                <a:srgbClr val="004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6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190750"/>
            <a:ext cx="7772400" cy="1021556"/>
          </a:xfrm>
        </p:spPr>
        <p:txBody>
          <a:bodyPr/>
          <a:lstStyle/>
          <a:p>
            <a:r>
              <a:rPr lang="en-US" dirty="0"/>
              <a:t>Legal considerations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154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Ensure strict adherence to all relevant legislation</a:t>
            </a:r>
            <a:endParaRPr lang="en-Z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Consultation is critical</a:t>
            </a:r>
          </a:p>
          <a:p>
            <a:r>
              <a:rPr lang="en-ZA" dirty="0"/>
              <a:t>Wider than the Minister, CMS and industry stakeholders.  </a:t>
            </a:r>
          </a:p>
          <a:p>
            <a:r>
              <a:rPr lang="en-ZA" dirty="0"/>
              <a:t>Must involve the provinces and members of the public.</a:t>
            </a:r>
          </a:p>
          <a:p>
            <a:r>
              <a:rPr lang="en-ZA" dirty="0"/>
              <a:t>Ebersohn judgement which set aside the RPL regulations provides guidance on the depth of consultation required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36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114550"/>
            <a:ext cx="7772400" cy="1021556"/>
          </a:xfrm>
        </p:spPr>
        <p:txBody>
          <a:bodyPr/>
          <a:lstStyle/>
          <a:p>
            <a:r>
              <a:rPr lang="en-US" dirty="0"/>
              <a:t>Conclusion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982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proposed PMB review process is very complex and will require a lot of effort by many stakeholders.  Because PMBs have a large impact on many stakeholders, it is important that the process is participative, transparent and legally sound.</a:t>
            </a:r>
            <a:endParaRPr lang="en-ZA" i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018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343150"/>
            <a:ext cx="7772400" cy="1021556"/>
          </a:xfrm>
        </p:spPr>
        <p:txBody>
          <a:bodyPr/>
          <a:lstStyle/>
          <a:p>
            <a:r>
              <a:rPr lang="en-US" dirty="0"/>
              <a:t>Challenges with PMB Package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2682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"/>
            <a:ext cx="734491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239" y="4844088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err="1">
                <a:solidFill>
                  <a:prstClr val="white"/>
                </a:solidFill>
              </a:rPr>
              <a:t>Lluis</a:t>
            </a:r>
            <a:r>
              <a:rPr lang="en-ZA" sz="1200" dirty="0">
                <a:solidFill>
                  <a:prstClr val="white"/>
                </a:solidFill>
              </a:rPr>
              <a:t> Masriera. Sombras reflejadas (1920)</a:t>
            </a:r>
          </a:p>
        </p:txBody>
      </p:sp>
    </p:spTree>
    <p:extLst>
      <p:ext uri="{BB962C8B-B14F-4D97-AF65-F5344CB8AC3E}">
        <p14:creationId xmlns:p14="http://schemas.microsoft.com/office/powerpoint/2010/main" val="10577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/>
              <a:t>Incidence trend for PMB- and non-PMB mood disorder claims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59408"/>
              </p:ext>
            </p:extLst>
          </p:nvPr>
        </p:nvGraphicFramePr>
        <p:xfrm>
          <a:off x="1752600" y="971550"/>
          <a:ext cx="59436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743451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1100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Adapted from:</a:t>
            </a:r>
            <a:r>
              <a:rPr lang="en-ZA" sz="1100" b="1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 Raath, Christoff.</a:t>
            </a:r>
            <a:r>
              <a:rPr lang="en-ZA" sz="1100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 Prescribed Minimum Benefits Impact Analysis. </a:t>
            </a:r>
            <a:r>
              <a:rPr lang="en-ZA" sz="1100" i="1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Presentation to the Department of Health. </a:t>
            </a:r>
            <a:r>
              <a:rPr lang="en-ZA" sz="1100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s.l. : Insight Actuaries, 12 November 2014.</a:t>
            </a:r>
          </a:p>
        </p:txBody>
      </p:sp>
    </p:spTree>
    <p:extLst>
      <p:ext uri="{BB962C8B-B14F-4D97-AF65-F5344CB8AC3E}">
        <p14:creationId xmlns:p14="http://schemas.microsoft.com/office/powerpoint/2010/main" val="350253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000" dirty="0"/>
              <a:t>Specialist cost per life index</a:t>
            </a:r>
            <a:br>
              <a:rPr lang="en-ZA" sz="2000" dirty="0"/>
            </a:br>
            <a:r>
              <a:rPr lang="en-ZA" sz="1050" dirty="0"/>
              <a:t>(Real terms)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795548"/>
              </p:ext>
            </p:extLst>
          </p:nvPr>
        </p:nvGraphicFramePr>
        <p:xfrm>
          <a:off x="1752600" y="971550"/>
          <a:ext cx="60198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1" y="4665226"/>
            <a:ext cx="827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1100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Adapted from:  </a:t>
            </a:r>
            <a:r>
              <a:rPr lang="en-ZA" sz="1100" b="1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Raath, Christoff.</a:t>
            </a:r>
            <a:r>
              <a:rPr lang="en-ZA" sz="1100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 Prescribed Minimum Benefits Impact Analysis. </a:t>
            </a:r>
            <a:r>
              <a:rPr lang="en-ZA" sz="1100" i="1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Presentation to the Department of Health. </a:t>
            </a:r>
            <a:r>
              <a:rPr lang="en-ZA" sz="1100" dirty="0">
                <a:solidFill>
                  <a:prstClr val="black"/>
                </a:solidFill>
                <a:latin typeface="Arial" charset="0"/>
                <a:ea typeface="ＭＳ Ｐゴシック" pitchFamily="89" charset="-128"/>
              </a:rPr>
              <a:t>s.l. : Insight Actuaries, 12 November 2014.</a:t>
            </a:r>
          </a:p>
        </p:txBody>
      </p:sp>
    </p:spTree>
    <p:extLst>
      <p:ext uri="{BB962C8B-B14F-4D97-AF65-F5344CB8AC3E}">
        <p14:creationId xmlns:p14="http://schemas.microsoft.com/office/powerpoint/2010/main" val="24307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Contributing factors to PMB challenges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Tariff determination, fee-for-service remuneration</a:t>
            </a:r>
          </a:p>
          <a:p>
            <a:r>
              <a:rPr lang="en-US" dirty="0"/>
              <a:t>Unclear definition of benefit</a:t>
            </a:r>
          </a:p>
          <a:p>
            <a:r>
              <a:rPr lang="en-US" dirty="0"/>
              <a:t>No incentives to maintain and improve health</a:t>
            </a:r>
          </a:p>
          <a:p>
            <a:r>
              <a:rPr lang="en-US" dirty="0"/>
              <a:t>Hospicentric – no primary care</a:t>
            </a:r>
          </a:p>
          <a:p>
            <a:r>
              <a:rPr lang="en-US" dirty="0"/>
              <a:t>Fee-for-service remuneration</a:t>
            </a:r>
          </a:p>
          <a:p>
            <a:r>
              <a:rPr lang="en-US" dirty="0"/>
              <a:t>No coordinated and comprehensive approach to priority setting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289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uncertainty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Potential interventions towards Universal Health Coverage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294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policy developments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Taylor committee report (2002)</a:t>
            </a:r>
          </a:p>
          <a:p>
            <a:r>
              <a:rPr lang="en-US" dirty="0"/>
              <a:t>Introduction of REF halted (2008)</a:t>
            </a:r>
          </a:p>
          <a:p>
            <a:r>
              <a:rPr lang="en-US" dirty="0"/>
              <a:t>Green paper on National Health Insurance (2011).  Advisory committee established, report not in public domain</a:t>
            </a:r>
          </a:p>
          <a:p>
            <a:r>
              <a:rPr lang="en-US" dirty="0"/>
              <a:t>Draft White Paper on NHI (2015)</a:t>
            </a:r>
          </a:p>
          <a:p>
            <a:r>
              <a:rPr lang="en-US" dirty="0"/>
              <a:t>Reports of task teams not in public domain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632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66800" y="2147654"/>
            <a:ext cx="2819399" cy="166234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AF0F0"/>
              </a:gs>
            </a:gsLst>
          </a:gra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Financing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94121"/>
          </a:xfrm>
        </p:spPr>
        <p:txBody>
          <a:bodyPr/>
          <a:lstStyle/>
          <a:p>
            <a:r>
              <a:rPr lang="en-US" sz="4000" dirty="0"/>
              <a:t>Health system challenges</a:t>
            </a:r>
            <a:endParaRPr lang="en-ZA" sz="4000" dirty="0"/>
          </a:p>
        </p:txBody>
      </p:sp>
      <p:sp>
        <p:nvSpPr>
          <p:cNvPr id="6" name="Rectangle 5"/>
          <p:cNvSpPr/>
          <p:nvPr/>
        </p:nvSpPr>
        <p:spPr>
          <a:xfrm>
            <a:off x="1447800" y="1495058"/>
            <a:ext cx="2286000" cy="42899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175"/>
          <a:effectLst>
            <a:glow rad="203200">
              <a:srgbClr val="FF0000">
                <a:alpha val="6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Creating resources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161808"/>
            <a:ext cx="1435100" cy="42899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 w="3175"/>
          <a:effectLst>
            <a:glow rad="266700">
              <a:srgbClr val="00B05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Revenue collection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952508"/>
            <a:ext cx="2286000" cy="42899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175"/>
          <a:effectLst>
            <a:glow rad="203200">
              <a:srgbClr val="FF0000">
                <a:alpha val="6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Service delivery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681613" y="2709287"/>
            <a:ext cx="2734826" cy="6096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175"/>
          <a:effectLst>
            <a:glow rad="203200">
              <a:srgbClr val="FF0000">
                <a:alpha val="6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Stewardship, governance, oversight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2742833"/>
            <a:ext cx="1435100" cy="42899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 w="3175"/>
          <a:effectLst>
            <a:glow rad="203200">
              <a:srgbClr val="FF0000">
                <a:alpha val="6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Pooling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0500" y="3323858"/>
            <a:ext cx="1435100" cy="42899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 w="3175"/>
          <a:effectLst>
            <a:glow rad="203200">
              <a:srgbClr val="FF0000">
                <a:alpha val="6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Purchasing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2669326" y="2688376"/>
            <a:ext cx="1519347" cy="6096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 w="3175"/>
          <a:effectLst>
            <a:glow rad="203200">
              <a:srgbClr val="FF0000">
                <a:alpha val="6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Benefits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4264" y="805249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Functions</a:t>
            </a:r>
            <a:endParaRPr lang="en-ZA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962400" y="895349"/>
            <a:ext cx="4800600" cy="3476625"/>
            <a:chOff x="3962400" y="1066800"/>
            <a:chExt cx="4800600" cy="4940300"/>
          </a:xfrm>
        </p:grpSpPr>
        <p:sp>
          <p:nvSpPr>
            <p:cNvPr id="14" name="TextBox 13"/>
            <p:cNvSpPr txBox="1"/>
            <p:nvPr/>
          </p:nvSpPr>
          <p:spPr>
            <a:xfrm>
              <a:off x="4333714" y="1066800"/>
              <a:ext cx="1543371" cy="1005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Intermediate</a:t>
              </a:r>
            </a:p>
            <a:p>
              <a:pPr algn="ctr"/>
              <a:r>
                <a:rPr lang="en-US" sz="2000" dirty="0"/>
                <a:t>objectives</a:t>
              </a:r>
              <a:endParaRPr lang="en-ZA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5066" y="1066801"/>
              <a:ext cx="1149867" cy="1005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Coverage</a:t>
              </a:r>
            </a:p>
            <a:p>
              <a:pPr algn="ctr"/>
              <a:r>
                <a:rPr lang="en-US" sz="2000" dirty="0"/>
                <a:t>goals</a:t>
              </a:r>
              <a:endParaRPr lang="en-ZA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2133600"/>
              <a:ext cx="22860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Equity in resource distribution</a:t>
              </a:r>
              <a:endParaRPr lang="en-ZA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62400" y="3581400"/>
              <a:ext cx="22860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Efficiency</a:t>
              </a:r>
              <a:endParaRPr lang="en-ZA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5029200"/>
              <a:ext cx="22860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Transparency and accountability</a:t>
              </a:r>
              <a:endParaRPr lang="en-ZA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2133600"/>
              <a:ext cx="22860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Utilisation in relation to need</a:t>
              </a:r>
              <a:endParaRPr lang="en-ZA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7000" y="3581400"/>
              <a:ext cx="22860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Financial protection and equity in finance</a:t>
              </a:r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5029200"/>
              <a:ext cx="2286000" cy="9779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 w="31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Quality</a:t>
              </a:r>
              <a:endParaRPr lang="en-ZA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0998" y="4552950"/>
            <a:ext cx="8458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b="1" dirty="0"/>
              <a:t>Steenekamp, Boshoff.</a:t>
            </a:r>
            <a:r>
              <a:rPr lang="en-ZA" sz="900" dirty="0"/>
              <a:t> Review of South African healthcare financing: towards Universal Health Coverage. A contribution towards the debate on achieving Universal Health Coverage in South Africa. Centurion, South Africa : MMI Health, 15 July 2016.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4857750"/>
            <a:ext cx="838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b="1" dirty="0"/>
              <a:t>McIntyre, Diane and Kutzin, Joseph.</a:t>
            </a:r>
            <a:r>
              <a:rPr lang="en-ZA" sz="900" dirty="0"/>
              <a:t> Health financing country diagnostic: a foundation for national strategy development. Health Systems Governance &amp; Finance. Geneva : World Health Organization, 2016. ISBN 978 92 4 151011 0.</a:t>
            </a:r>
          </a:p>
          <a:p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27576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1243</Words>
  <Application>Microsoft Office PowerPoint</Application>
  <PresentationFormat>On-screen Show (16:9)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Office Theme</vt:lpstr>
      <vt:lpstr>Review of Prescribed Minimum Benefits</vt:lpstr>
      <vt:lpstr>Content</vt:lpstr>
      <vt:lpstr>Challenges with PMB Package</vt:lpstr>
      <vt:lpstr>Incidence trend for PMB- and non-PMB mood disorder claims </vt:lpstr>
      <vt:lpstr>Specialist cost per life index (Real terms)</vt:lpstr>
      <vt:lpstr>Contributing factors to PMB challenges</vt:lpstr>
      <vt:lpstr>Policy uncertainty</vt:lpstr>
      <vt:lpstr>Health policy developments</vt:lpstr>
      <vt:lpstr>Health system challenges</vt:lpstr>
      <vt:lpstr>A health financing strategy should define…</vt:lpstr>
      <vt:lpstr>Interventions towards UHC</vt:lpstr>
      <vt:lpstr>Potential cost-containing policy interventions achievable through the PMB review</vt:lpstr>
      <vt:lpstr>Impact of unqualified access to medicines</vt:lpstr>
      <vt:lpstr>Proposed PMB review process</vt:lpstr>
      <vt:lpstr>Sequencing of the process</vt:lpstr>
      <vt:lpstr>Proposed governance structure</vt:lpstr>
      <vt:lpstr>Proposed prioritisation process</vt:lpstr>
      <vt:lpstr>Identify priority services</vt:lpstr>
      <vt:lpstr>Consider impact on health and social security</vt:lpstr>
      <vt:lpstr>Example of outcome of the prioritisation process</vt:lpstr>
      <vt:lpstr>Examine impact on affordability</vt:lpstr>
      <vt:lpstr>Proposed sustainability interventions</vt:lpstr>
      <vt:lpstr>Sustainability measures for consideration</vt:lpstr>
      <vt:lpstr>Proposed PMB package</vt:lpstr>
      <vt:lpstr>Package design</vt:lpstr>
      <vt:lpstr>Legal considerations</vt:lpstr>
      <vt:lpstr>Ensure strict adherence to all relevant legislation</vt:lpstr>
      <vt:lpstr>Conclusion</vt:lpstr>
      <vt:lpstr>Conclusion</vt:lpstr>
      <vt:lpstr>PowerPoint Presentation</vt:lpstr>
    </vt:vector>
  </TitlesOfParts>
  <Company>Metropolitan Health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Boshoff Steenekamp</dc:creator>
  <cp:lastModifiedBy>Heidi Kruger</cp:lastModifiedBy>
  <cp:revision>12</cp:revision>
  <dcterms:created xsi:type="dcterms:W3CDTF">2017-03-23T10:09:52Z</dcterms:created>
  <dcterms:modified xsi:type="dcterms:W3CDTF">2017-03-30T08:56:38Z</dcterms:modified>
</cp:coreProperties>
</file>